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308" autoAdjust="0"/>
    <p:restoredTop sz="94610"/>
  </p:normalViewPr>
  <p:slideViewPr>
    <p:cSldViewPr snapToGrid="0" snapToObjects="1">
      <p:cViewPr varScale="1">
        <p:scale>
          <a:sx n="69" d="100"/>
          <a:sy n="69" d="100"/>
        </p:scale>
        <p:origin x="691"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svg>
</file>

<file path=ppt/media/image18.png>
</file>

<file path=ppt/media/image19.png>
</file>

<file path=ppt/media/image2.png>
</file>

<file path=ppt/media/image20.svg>
</file>

<file path=ppt/media/image21.png>
</file>

<file path=ppt/media/image22.png>
</file>

<file path=ppt/media/image23.svg>
</file>

<file path=ppt/media/image24.png>
</file>

<file path=ppt/media/image25.png>
</file>

<file path=ppt/media/image26.sv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32415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txBody>
          <a:bodyPr/>
          <a:lstStyle/>
          <a:p>
            <a:endParaRPr lang="vi-VN"/>
          </a:p>
        </p:txBody>
      </p:sp>
      <p:sp>
        <p:nvSpPr>
          <p:cNvPr id="3" name="Shape 1"/>
          <p:cNvSpPr/>
          <p:nvPr/>
        </p:nvSpPr>
        <p:spPr>
          <a:xfrm>
            <a:off x="0" y="0"/>
            <a:ext cx="14630400" cy="8229600"/>
          </a:xfrm>
          <a:prstGeom prst="rect">
            <a:avLst/>
          </a:prstGeom>
          <a:solidFill>
            <a:srgbClr val="242429"/>
          </a:solidFill>
          <a:ln/>
        </p:spPr>
        <p:txBody>
          <a:bodyPr/>
          <a:lstStyle/>
          <a:p>
            <a:endParaRPr lang="vi-VN"/>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0.svg"/><Relationship Id="rId11" Type="http://schemas.openxmlformats.org/officeDocument/2006/relationships/image" Target="../media/image5.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slides/_rels/slide5.xml.rels><?xml version="1.0" encoding="UTF-8" standalone="yes"?>
<Relationships xmlns="http://schemas.openxmlformats.org/package/2006/relationships"><Relationship Id="rId8" Type="http://schemas.openxmlformats.org/officeDocument/2006/relationships/image" Target="../media/image20.svg"/><Relationship Id="rId13" Type="http://schemas.openxmlformats.org/officeDocument/2006/relationships/image" Target="../media/image25.png"/><Relationship Id="rId3" Type="http://schemas.openxmlformats.org/officeDocument/2006/relationships/image" Target="../media/image15.png"/><Relationship Id="rId7" Type="http://schemas.openxmlformats.org/officeDocument/2006/relationships/image" Target="../media/image19.png"/><Relationship Id="rId12"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8.png"/><Relationship Id="rId11" Type="http://schemas.openxmlformats.org/officeDocument/2006/relationships/image" Target="../media/image23.svg"/><Relationship Id="rId5" Type="http://schemas.openxmlformats.org/officeDocument/2006/relationships/image" Target="../media/image17.svg"/><Relationship Id="rId15" Type="http://schemas.openxmlformats.org/officeDocument/2006/relationships/image" Target="../media/image5.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png"/><Relationship Id="rId14" Type="http://schemas.openxmlformats.org/officeDocument/2006/relationships/image" Target="../media/image26.svg"/></Relationships>
</file>

<file path=ppt/slides/_rels/slide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5.png"/><Relationship Id="rId5" Type="http://schemas.openxmlformats.org/officeDocument/2006/relationships/image" Target="../media/image34.png"/><Relationship Id="rId4" Type="http://schemas.openxmlformats.org/officeDocument/2006/relationships/image" Target="../media/image33.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Shape 0"/>
          <p:cNvSpPr/>
          <p:nvPr/>
        </p:nvSpPr>
        <p:spPr>
          <a:xfrm>
            <a:off x="10350500" y="0"/>
            <a:ext cx="4279900" cy="8229600"/>
          </a:xfrm>
          <a:prstGeom prst="rect">
            <a:avLst/>
          </a:prstGeom>
          <a:solidFill>
            <a:srgbClr val="DFDFE0"/>
          </a:solidFill>
          <a:ln/>
        </p:spPr>
        <p:txBody>
          <a:bodyPr/>
          <a:lstStyle/>
          <a:p>
            <a:pPr>
              <a:lnSpc>
                <a:spcPct val="150000"/>
              </a:lnSpc>
            </a:pPr>
            <a:endParaRPr lang="vi-VN" b="1">
              <a:latin typeface="+mj-lt"/>
            </a:endParaRPr>
          </a:p>
        </p:txBody>
      </p:sp>
      <p:sp>
        <p:nvSpPr>
          <p:cNvPr id="5" name="Text 1"/>
          <p:cNvSpPr/>
          <p:nvPr/>
        </p:nvSpPr>
        <p:spPr>
          <a:xfrm>
            <a:off x="793790" y="2331482"/>
            <a:ext cx="9048710" cy="1860233"/>
          </a:xfrm>
          <a:prstGeom prst="rect">
            <a:avLst/>
          </a:prstGeom>
          <a:noFill/>
          <a:ln/>
        </p:spPr>
        <p:txBody>
          <a:bodyPr wrap="square" lIns="0" tIns="0" rIns="0" bIns="0" rtlCol="0" anchor="t"/>
          <a:lstStyle/>
          <a:p>
            <a:pPr marL="0" indent="0" algn="ctr">
              <a:lnSpc>
                <a:spcPct val="150000"/>
              </a:lnSpc>
              <a:buNone/>
            </a:pPr>
            <a:r>
              <a:rPr lang="en-US" sz="3600" b="1" dirty="0">
                <a:solidFill>
                  <a:srgbClr val="EFD5FA"/>
                </a:solidFill>
                <a:latin typeface="Times New Roman" panose="02020603050405020304" pitchFamily="18" charset="0"/>
                <a:ea typeface="Instrument Sans Medium" pitchFamily="34" charset="-122"/>
                <a:cs typeface="Times New Roman" panose="02020603050405020304" pitchFamily="18" charset="0"/>
              </a:rPr>
              <a:t>XÂY DỰNG WEBSITE KINH DOANH HỘP MÙ (BLIND BOX) &amp; GACHA GAME</a:t>
            </a:r>
            <a:endParaRPr lang="en-US" sz="3600" b="1" dirty="0">
              <a:latin typeface="Times New Roman" panose="02020603050405020304" pitchFamily="18" charset="0"/>
              <a:cs typeface="Times New Roman" panose="02020603050405020304" pitchFamily="18" charset="0"/>
            </a:endParaRPr>
          </a:p>
        </p:txBody>
      </p:sp>
      <p:sp>
        <p:nvSpPr>
          <p:cNvPr id="6" name="Text 2"/>
          <p:cNvSpPr/>
          <p:nvPr/>
        </p:nvSpPr>
        <p:spPr>
          <a:xfrm>
            <a:off x="3049171" y="4335007"/>
            <a:ext cx="4537948" cy="310158"/>
          </a:xfrm>
          <a:prstGeom prst="rect">
            <a:avLst/>
          </a:prstGeom>
          <a:noFill/>
          <a:ln/>
        </p:spPr>
        <p:txBody>
          <a:bodyPr wrap="none" lIns="0" tIns="0" rIns="0" bIns="0" rtlCol="0" anchor="t"/>
          <a:lstStyle/>
          <a:p>
            <a:pPr marL="0" indent="0" algn="ctr">
              <a:lnSpc>
                <a:spcPct val="150000"/>
              </a:lnSpc>
              <a:buNone/>
            </a:pPr>
            <a:r>
              <a:rPr lang="en-US" sz="3000" b="1" dirty="0">
                <a:solidFill>
                  <a:srgbClr val="EFD5FA"/>
                </a:solidFill>
                <a:latin typeface="Times New Roman" panose="02020603050405020304" pitchFamily="18" charset="0"/>
                <a:ea typeface="Instrument Sans Medium" pitchFamily="34" charset="-122"/>
                <a:cs typeface="Times New Roman" panose="02020603050405020304" pitchFamily="18" charset="0"/>
              </a:rPr>
              <a:t>Báo </a:t>
            </a:r>
            <a:r>
              <a:rPr lang="en-US" sz="3000" b="1" dirty="0" err="1">
                <a:solidFill>
                  <a:srgbClr val="EFD5FA"/>
                </a:solidFill>
                <a:latin typeface="Times New Roman" panose="02020603050405020304" pitchFamily="18" charset="0"/>
                <a:ea typeface="Instrument Sans Medium" pitchFamily="34" charset="-122"/>
                <a:cs typeface="Times New Roman" panose="02020603050405020304" pitchFamily="18" charset="0"/>
              </a:rPr>
              <a:t>cáo</a:t>
            </a:r>
            <a:r>
              <a:rPr lang="en-US" sz="3000" b="1" dirty="0">
                <a:solidFill>
                  <a:srgbClr val="EFD5FA"/>
                </a:solidFill>
                <a:latin typeface="Times New Roman" panose="02020603050405020304" pitchFamily="18" charset="0"/>
                <a:ea typeface="Instrument Sans Medium" pitchFamily="34" charset="-122"/>
                <a:cs typeface="Times New Roman" panose="02020603050405020304" pitchFamily="18" charset="0"/>
              </a:rPr>
              <a:t> </a:t>
            </a:r>
            <a:r>
              <a:rPr lang="en-US" sz="3000" b="1" dirty="0" err="1">
                <a:solidFill>
                  <a:srgbClr val="EFD5FA"/>
                </a:solidFill>
                <a:latin typeface="Times New Roman" panose="02020603050405020304" pitchFamily="18" charset="0"/>
                <a:ea typeface="Instrument Sans Medium" pitchFamily="34" charset="-122"/>
                <a:cs typeface="Times New Roman" panose="02020603050405020304" pitchFamily="18" charset="0"/>
              </a:rPr>
              <a:t>Thực</a:t>
            </a:r>
            <a:r>
              <a:rPr lang="en-US" sz="3000" b="1" dirty="0">
                <a:solidFill>
                  <a:srgbClr val="EFD5FA"/>
                </a:solidFill>
                <a:latin typeface="Times New Roman" panose="02020603050405020304" pitchFamily="18" charset="0"/>
                <a:ea typeface="Instrument Sans Medium" pitchFamily="34" charset="-122"/>
                <a:cs typeface="Times New Roman" panose="02020603050405020304" pitchFamily="18" charset="0"/>
              </a:rPr>
              <a:t> </a:t>
            </a:r>
            <a:r>
              <a:rPr lang="en-US" sz="3000" b="1" dirty="0" err="1">
                <a:solidFill>
                  <a:srgbClr val="EFD5FA"/>
                </a:solidFill>
                <a:latin typeface="Times New Roman" panose="02020603050405020304" pitchFamily="18" charset="0"/>
                <a:ea typeface="Instrument Sans Medium" pitchFamily="34" charset="-122"/>
                <a:cs typeface="Times New Roman" panose="02020603050405020304" pitchFamily="18" charset="0"/>
              </a:rPr>
              <a:t>tập</a:t>
            </a:r>
            <a:r>
              <a:rPr lang="en-US" sz="3000" b="1" dirty="0">
                <a:solidFill>
                  <a:srgbClr val="EFD5FA"/>
                </a:solidFill>
                <a:latin typeface="Times New Roman" panose="02020603050405020304" pitchFamily="18" charset="0"/>
                <a:ea typeface="Instrument Sans Medium" pitchFamily="34" charset="-122"/>
                <a:cs typeface="Times New Roman" panose="02020603050405020304" pitchFamily="18" charset="0"/>
              </a:rPr>
              <a:t> Chuyên </a:t>
            </a:r>
            <a:r>
              <a:rPr lang="en-US" sz="3000" b="1" dirty="0" err="1">
                <a:solidFill>
                  <a:srgbClr val="EFD5FA"/>
                </a:solidFill>
                <a:latin typeface="Times New Roman" panose="02020603050405020304" pitchFamily="18" charset="0"/>
                <a:ea typeface="Instrument Sans Medium" pitchFamily="34" charset="-122"/>
                <a:cs typeface="Times New Roman" panose="02020603050405020304" pitchFamily="18" charset="0"/>
              </a:rPr>
              <a:t>đề</a:t>
            </a:r>
            <a:r>
              <a:rPr lang="en-US" sz="3000" b="1" dirty="0">
                <a:solidFill>
                  <a:srgbClr val="EFD5FA"/>
                </a:solidFill>
                <a:latin typeface="Times New Roman" panose="02020603050405020304" pitchFamily="18" charset="0"/>
                <a:ea typeface="Instrument Sans Medium" pitchFamily="34" charset="-122"/>
                <a:cs typeface="Times New Roman" panose="02020603050405020304" pitchFamily="18" charset="0"/>
              </a:rPr>
              <a:t> - Project 3</a:t>
            </a:r>
            <a:endParaRPr lang="en-US" sz="3000" b="1" dirty="0">
              <a:latin typeface="Times New Roman" panose="02020603050405020304" pitchFamily="18" charset="0"/>
              <a:cs typeface="Times New Roman" panose="02020603050405020304" pitchFamily="18" charset="0"/>
            </a:endParaRPr>
          </a:p>
        </p:txBody>
      </p:sp>
      <p:sp>
        <p:nvSpPr>
          <p:cNvPr id="7" name="Text 3"/>
          <p:cNvSpPr/>
          <p:nvPr/>
        </p:nvSpPr>
        <p:spPr>
          <a:xfrm>
            <a:off x="1396924" y="5201721"/>
            <a:ext cx="7556421" cy="254079"/>
          </a:xfrm>
          <a:prstGeom prst="rect">
            <a:avLst/>
          </a:prstGeom>
          <a:noFill/>
          <a:ln/>
        </p:spPr>
        <p:txBody>
          <a:bodyPr wrap="none" lIns="0" tIns="0" rIns="0" bIns="0" rtlCol="0" anchor="t"/>
          <a:lstStyle/>
          <a:p>
            <a:pPr marL="0" indent="0" algn="ctr">
              <a:lnSpc>
                <a:spcPct val="150000"/>
              </a:lnSpc>
              <a:buNone/>
            </a:pPr>
            <a:r>
              <a:rPr lang="en-US" sz="2000" b="1" dirty="0">
                <a:solidFill>
                  <a:srgbClr val="C7CDD6"/>
                </a:solidFill>
                <a:latin typeface="+mj-lt"/>
                <a:ea typeface="Inter" pitchFamily="34" charset="-122"/>
                <a:cs typeface="Inter" pitchFamily="34" charset="-120"/>
              </a:rPr>
              <a:t>Sinh viên: Nguyễn Xuân Vinh - K23CNT1</a:t>
            </a:r>
            <a:endParaRPr lang="en-US" sz="2000" b="1" dirty="0">
              <a:latin typeface="+mj-lt"/>
            </a:endParaRPr>
          </a:p>
        </p:txBody>
      </p:sp>
      <p:sp>
        <p:nvSpPr>
          <p:cNvPr id="8" name="Text 4"/>
          <p:cNvSpPr/>
          <p:nvPr/>
        </p:nvSpPr>
        <p:spPr>
          <a:xfrm>
            <a:off x="1384786" y="5821220"/>
            <a:ext cx="7556421" cy="254079"/>
          </a:xfrm>
          <a:prstGeom prst="rect">
            <a:avLst/>
          </a:prstGeom>
          <a:noFill/>
          <a:ln/>
        </p:spPr>
        <p:txBody>
          <a:bodyPr wrap="none" lIns="0" tIns="0" rIns="0" bIns="0" rtlCol="0" anchor="t"/>
          <a:lstStyle/>
          <a:p>
            <a:pPr marL="0" indent="0" algn="ctr">
              <a:lnSpc>
                <a:spcPct val="150000"/>
              </a:lnSpc>
              <a:buNone/>
            </a:pPr>
            <a:r>
              <a:rPr lang="en-US" sz="2000" b="1" dirty="0">
                <a:solidFill>
                  <a:srgbClr val="C7CDD6"/>
                </a:solidFill>
                <a:latin typeface="+mj-lt"/>
                <a:ea typeface="Inter" pitchFamily="34" charset="-122"/>
                <a:cs typeface="Inter" pitchFamily="34" charset="-120"/>
              </a:rPr>
              <a:t>GVHD: Th.S Trịnh Văn Chung</a:t>
            </a:r>
            <a:endParaRPr lang="en-US" sz="2000" b="1" dirty="0">
              <a:latin typeface="+mj-lt"/>
            </a:endParaRPr>
          </a:p>
        </p:txBody>
      </p:sp>
      <p:pic>
        <p:nvPicPr>
          <p:cNvPr id="12" name="Picture 11">
            <a:extLst>
              <a:ext uri="{FF2B5EF4-FFF2-40B4-BE49-F238E27FC236}">
                <a16:creationId xmlns:a16="http://schemas.microsoft.com/office/drawing/2014/main" id="{D799C864-B46D-799A-CCDF-5468AC327F1F}"/>
              </a:ext>
            </a:extLst>
          </p:cNvPr>
          <p:cNvPicPr>
            <a:picLocks noChangeAspect="1"/>
          </p:cNvPicPr>
          <p:nvPr/>
        </p:nvPicPr>
        <p:blipFill>
          <a:blip r:embed="rId4"/>
          <a:srcRect l="12321" r="12321"/>
          <a:stretch/>
        </p:blipFill>
        <p:spPr>
          <a:xfrm>
            <a:off x="9969190" y="0"/>
            <a:ext cx="4661210" cy="824226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468988" y="-154226"/>
            <a:ext cx="4043720" cy="372308"/>
          </a:xfrm>
          <a:prstGeom prst="rect">
            <a:avLst/>
          </a:prstGeom>
          <a:noFill/>
          <a:ln/>
        </p:spPr>
        <p:txBody>
          <a:bodyPr wrap="none" lIns="0" tIns="0" rIns="0" bIns="0" rtlCol="0" anchor="t"/>
          <a:lstStyle/>
          <a:p>
            <a:pPr marL="0" indent="0" algn="just">
              <a:lnSpc>
                <a:spcPct val="150000"/>
              </a:lnSpc>
              <a:buNone/>
            </a:pPr>
            <a:r>
              <a:rPr lang="en-US" sz="4500" dirty="0">
                <a:solidFill>
                  <a:srgbClr val="EFD5FA"/>
                </a:solidFill>
                <a:latin typeface="Times New Roman" panose="02020603050405020304" pitchFamily="18" charset="0"/>
                <a:ea typeface="Instrument Sans Medium" pitchFamily="34" charset="-122"/>
                <a:cs typeface="Times New Roman" panose="02020603050405020304" pitchFamily="18" charset="0"/>
              </a:rPr>
              <a:t>Kết Quả &amp; Lộ Trình Phát Triển</a:t>
            </a:r>
            <a:endParaRPr lang="en-US" sz="4500" dirty="0">
              <a:latin typeface="Times New Roman" panose="02020603050405020304" pitchFamily="18" charset="0"/>
              <a:cs typeface="Times New Roman" panose="02020603050405020304" pitchFamily="18" charset="0"/>
            </a:endParaRPr>
          </a:p>
        </p:txBody>
      </p:sp>
      <p:sp>
        <p:nvSpPr>
          <p:cNvPr id="3" name="Text 1"/>
          <p:cNvSpPr/>
          <p:nvPr/>
        </p:nvSpPr>
        <p:spPr>
          <a:xfrm>
            <a:off x="468988" y="683040"/>
            <a:ext cx="13677186" cy="190619"/>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Dự án đã đạt được những thành tựu quan trọng và có kế hoạch rõ ràng cho các giai đoạn phát triển tiếp theo.</a:t>
            </a:r>
            <a:endParaRPr lang="en-US" sz="2000" dirty="0">
              <a:latin typeface="Times New Roman" panose="02020603050405020304" pitchFamily="18" charset="0"/>
              <a:cs typeface="Times New Roman" panose="02020603050405020304" pitchFamily="18" charset="0"/>
            </a:endParaRPr>
          </a:p>
        </p:txBody>
      </p:sp>
      <p:sp>
        <p:nvSpPr>
          <p:cNvPr id="4" name="Text 2"/>
          <p:cNvSpPr/>
          <p:nvPr/>
        </p:nvSpPr>
        <p:spPr>
          <a:xfrm>
            <a:off x="468988" y="1066341"/>
            <a:ext cx="1489472" cy="186095"/>
          </a:xfrm>
          <a:prstGeom prst="rect">
            <a:avLst/>
          </a:prstGeom>
          <a:noFill/>
          <a:ln/>
        </p:spPr>
        <p:txBody>
          <a:bodyPr wrap="none" lIns="0" tIns="0" rIns="0" bIns="0" rtlCol="0" anchor="t"/>
          <a:lstStyle/>
          <a:p>
            <a:pPr marL="0" indent="0" algn="just">
              <a:lnSpc>
                <a:spcPct val="150000"/>
              </a:lnSpc>
              <a:buNone/>
            </a:pPr>
            <a:r>
              <a:rPr lang="en-US" sz="2500" dirty="0">
                <a:solidFill>
                  <a:srgbClr val="EFD5FA"/>
                </a:solidFill>
                <a:latin typeface="Times New Roman" panose="02020603050405020304" pitchFamily="18" charset="0"/>
                <a:ea typeface="Instrument Sans Medium" pitchFamily="34" charset="-122"/>
                <a:cs typeface="Times New Roman" panose="02020603050405020304" pitchFamily="18" charset="0"/>
              </a:rPr>
              <a:t>Kết quả đạt được</a:t>
            </a:r>
            <a:endParaRPr lang="en-US" sz="2500" dirty="0">
              <a:latin typeface="Times New Roman" panose="02020603050405020304" pitchFamily="18" charset="0"/>
              <a:cs typeface="Times New Roman" panose="02020603050405020304" pitchFamily="18" charset="0"/>
            </a:endParaRPr>
          </a:p>
        </p:txBody>
      </p:sp>
      <p:sp>
        <p:nvSpPr>
          <p:cNvPr id="5" name="Text 3"/>
          <p:cNvSpPr/>
          <p:nvPr/>
        </p:nvSpPr>
        <p:spPr>
          <a:xfrm>
            <a:off x="476607" y="1581421"/>
            <a:ext cx="6693218" cy="190619"/>
          </a:xfrm>
          <a:prstGeom prst="rect">
            <a:avLst/>
          </a:prstGeom>
          <a:noFill/>
          <a:ln/>
        </p:spPr>
        <p:txBody>
          <a:bodyPr wrap="none" lIns="0" tIns="0" rIns="0" bIns="0" rtlCol="0" anchor="t"/>
          <a:lstStyle/>
          <a:p>
            <a:pPr marL="342900" indent="-342900" algn="just">
              <a:lnSpc>
                <a:spcPct val="150000"/>
              </a:lnSpc>
              <a:buSzPct val="100000"/>
              <a:buChar char="•"/>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Hoàn thiện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100% nghiệp vụ</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theo yêu cầu ban đầu.</a:t>
            </a:r>
            <a:endParaRPr lang="en-US" sz="2000" dirty="0">
              <a:latin typeface="Times New Roman" panose="02020603050405020304" pitchFamily="18" charset="0"/>
              <a:cs typeface="Times New Roman" panose="02020603050405020304" pitchFamily="18" charset="0"/>
            </a:endParaRPr>
          </a:p>
        </p:txBody>
      </p:sp>
      <p:sp>
        <p:nvSpPr>
          <p:cNvPr id="6" name="Text 4"/>
          <p:cNvSpPr/>
          <p:nvPr/>
        </p:nvSpPr>
        <p:spPr>
          <a:xfrm>
            <a:off x="476607" y="2245272"/>
            <a:ext cx="6693218" cy="190619"/>
          </a:xfrm>
          <a:prstGeom prst="rect">
            <a:avLst/>
          </a:prstGeom>
          <a:noFill/>
          <a:ln/>
        </p:spPr>
        <p:txBody>
          <a:bodyPr wrap="none" lIns="0" tIns="0" rIns="0" bIns="0" rtlCol="0" anchor="t"/>
          <a:lstStyle/>
          <a:p>
            <a:pPr marL="342900" indent="-342900" algn="just">
              <a:lnSpc>
                <a:spcPct val="150000"/>
              </a:lnSpc>
              <a:buSzPct val="100000"/>
              <a:buChar char="•"/>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Website hoạt động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ổn định và mượt mà</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p:txBody>
      </p:sp>
      <p:sp>
        <p:nvSpPr>
          <p:cNvPr id="7" name="Text 5"/>
          <p:cNvSpPr/>
          <p:nvPr/>
        </p:nvSpPr>
        <p:spPr>
          <a:xfrm>
            <a:off x="468988" y="2909123"/>
            <a:ext cx="6693218" cy="190619"/>
          </a:xfrm>
          <a:prstGeom prst="rect">
            <a:avLst/>
          </a:prstGeom>
          <a:noFill/>
          <a:ln/>
        </p:spPr>
        <p:txBody>
          <a:bodyPr wrap="none" lIns="0" tIns="0" rIns="0" bIns="0" rtlCol="0" anchor="t"/>
          <a:lstStyle/>
          <a:p>
            <a:pPr marL="342900" indent="-342900" algn="just">
              <a:lnSpc>
                <a:spcPct val="150000"/>
              </a:lnSpc>
              <a:buSzPct val="100000"/>
              <a:buChar char="•"/>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Giao diện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bắt mắt, hiện đại</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với phong cách Neon Dark Mode.</a:t>
            </a:r>
            <a:endParaRPr lang="en-US" sz="2000" dirty="0">
              <a:latin typeface="Times New Roman" panose="02020603050405020304" pitchFamily="18" charset="0"/>
              <a:cs typeface="Times New Roman" panose="02020603050405020304" pitchFamily="18" charset="0"/>
            </a:endParaRPr>
          </a:p>
        </p:txBody>
      </p:sp>
      <p:pic>
        <p:nvPicPr>
          <p:cNvPr id="8" name="Image 0"/>
          <p:cNvPicPr>
            <a:picLocks noChangeAspect="1"/>
          </p:cNvPicPr>
          <p:nvPr/>
        </p:nvPicPr>
        <p:blipFill>
          <a:blip r:embed="rId3"/>
          <a:srcRect/>
          <a:stretch/>
        </p:blipFill>
        <p:spPr>
          <a:xfrm>
            <a:off x="882701" y="3895865"/>
            <a:ext cx="5665069" cy="3261855"/>
          </a:xfrm>
          <a:prstGeom prst="rect">
            <a:avLst/>
          </a:prstGeom>
        </p:spPr>
      </p:pic>
      <p:sp>
        <p:nvSpPr>
          <p:cNvPr id="9" name="Text 6"/>
          <p:cNvSpPr/>
          <p:nvPr/>
        </p:nvSpPr>
        <p:spPr>
          <a:xfrm>
            <a:off x="7468195" y="1066342"/>
            <a:ext cx="1880711" cy="186095"/>
          </a:xfrm>
          <a:prstGeom prst="rect">
            <a:avLst/>
          </a:prstGeom>
          <a:noFill/>
          <a:ln/>
        </p:spPr>
        <p:txBody>
          <a:bodyPr wrap="none" lIns="0" tIns="0" rIns="0" bIns="0" rtlCol="0" anchor="t"/>
          <a:lstStyle/>
          <a:p>
            <a:pPr marL="0" indent="0" algn="just">
              <a:lnSpc>
                <a:spcPct val="150000"/>
              </a:lnSpc>
              <a:buNone/>
            </a:pPr>
            <a:r>
              <a:rPr lang="en-US" sz="2500" dirty="0">
                <a:solidFill>
                  <a:srgbClr val="EFD5FA"/>
                </a:solidFill>
                <a:latin typeface="Times New Roman" panose="02020603050405020304" pitchFamily="18" charset="0"/>
                <a:ea typeface="Instrument Sans Medium" pitchFamily="34" charset="-122"/>
                <a:cs typeface="Times New Roman" panose="02020603050405020304" pitchFamily="18" charset="0"/>
              </a:rPr>
              <a:t>Lộ trình phát triển tương lai</a:t>
            </a:r>
            <a:endParaRPr lang="en-US" sz="2500" dirty="0">
              <a:latin typeface="Times New Roman" panose="02020603050405020304" pitchFamily="18" charset="0"/>
              <a:cs typeface="Times New Roman" panose="02020603050405020304" pitchFamily="18" charset="0"/>
            </a:endParaRPr>
          </a:p>
        </p:txBody>
      </p:sp>
      <p:sp>
        <p:nvSpPr>
          <p:cNvPr id="10" name="Text 7"/>
          <p:cNvSpPr/>
          <p:nvPr/>
        </p:nvSpPr>
        <p:spPr>
          <a:xfrm>
            <a:off x="7468195" y="1955483"/>
            <a:ext cx="6693218" cy="190619"/>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Để hệ thống ngày càng hoàn thiện và mở rộng, chúng tôi đã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vạch</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ra</a:t>
            </a:r>
            <a:endParaRPr lang="en-US" sz="2000" dirty="0">
              <a:solidFill>
                <a:srgbClr val="C7CDD6"/>
              </a:solidFill>
              <a:latin typeface="Times New Roman" panose="02020603050405020304" pitchFamily="18" charset="0"/>
              <a:ea typeface="Inter" pitchFamily="34" charset="-122"/>
              <a:cs typeface="Times New Roman" panose="02020603050405020304" pitchFamily="18" charset="0"/>
            </a:endParaRPr>
          </a:p>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các giai đoạn phát triển tiếp theo:</a:t>
            </a:r>
            <a:endParaRPr lang="en-US" sz="2000" dirty="0">
              <a:latin typeface="Times New Roman" panose="02020603050405020304" pitchFamily="18" charset="0"/>
              <a:cs typeface="Times New Roman" panose="02020603050405020304" pitchFamily="18" charset="0"/>
            </a:endParaRPr>
          </a:p>
        </p:txBody>
      </p:sp>
      <p:sp>
        <p:nvSpPr>
          <p:cNvPr id="11" name="Text 8"/>
          <p:cNvSpPr/>
          <p:nvPr/>
        </p:nvSpPr>
        <p:spPr>
          <a:xfrm>
            <a:off x="7498359" y="1587421"/>
            <a:ext cx="119063" cy="148947"/>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strument Sans Light" pitchFamily="34" charset="-122"/>
                <a:cs typeface="Times New Roman" panose="02020603050405020304" pitchFamily="18" charset="0"/>
              </a:rPr>
              <a:t>Phase 1</a:t>
            </a:r>
            <a:endParaRPr lang="en-US" sz="2000" dirty="0">
              <a:latin typeface="Times New Roman" panose="02020603050405020304" pitchFamily="18" charset="0"/>
              <a:cs typeface="Times New Roman" panose="02020603050405020304" pitchFamily="18" charset="0"/>
            </a:endParaRPr>
          </a:p>
        </p:txBody>
      </p:sp>
      <p:sp>
        <p:nvSpPr>
          <p:cNvPr id="12" name="Shape 9"/>
          <p:cNvSpPr/>
          <p:nvPr/>
        </p:nvSpPr>
        <p:spPr>
          <a:xfrm>
            <a:off x="7468195" y="3040310"/>
            <a:ext cx="6693218" cy="15240"/>
          </a:xfrm>
          <a:prstGeom prst="rect">
            <a:avLst/>
          </a:prstGeom>
          <a:solidFill>
            <a:srgbClr val="FDC4C4"/>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13" name="Text 10"/>
          <p:cNvSpPr/>
          <p:nvPr/>
        </p:nvSpPr>
        <p:spPr>
          <a:xfrm>
            <a:off x="7468195" y="3104414"/>
            <a:ext cx="1489472" cy="186095"/>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strument Sans Medium" pitchFamily="34" charset="-122"/>
                <a:cs typeface="Times New Roman" panose="02020603050405020304" pitchFamily="18" charset="0"/>
              </a:rPr>
              <a:t>Phase 2</a:t>
            </a:r>
            <a:endParaRPr lang="en-US" sz="2000" dirty="0">
              <a:latin typeface="Times New Roman" panose="02020603050405020304" pitchFamily="18" charset="0"/>
              <a:cs typeface="Times New Roman" panose="02020603050405020304" pitchFamily="18" charset="0"/>
            </a:endParaRPr>
          </a:p>
        </p:txBody>
      </p:sp>
      <p:sp>
        <p:nvSpPr>
          <p:cNvPr id="14" name="Text 11"/>
          <p:cNvSpPr/>
          <p:nvPr/>
        </p:nvSpPr>
        <p:spPr>
          <a:xfrm>
            <a:off x="7468195" y="3483192"/>
            <a:ext cx="6693218" cy="190619"/>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Tích hợp cổng thanh toán thực tế như VNPAY hoặc Momo,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giúp</a:t>
            </a:r>
            <a:endParaRPr lang="en-US" sz="2000" dirty="0">
              <a:solidFill>
                <a:srgbClr val="C7CDD6"/>
              </a:solidFill>
              <a:latin typeface="Times New Roman" panose="02020603050405020304" pitchFamily="18" charset="0"/>
              <a:ea typeface="Inter" pitchFamily="34" charset="-122"/>
              <a:cs typeface="Times New Roman" panose="02020603050405020304" pitchFamily="18" charset="0"/>
            </a:endParaRPr>
          </a:p>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người dùng nạp tiền dễ dàng và an toàn hơn.</a:t>
            </a:r>
            <a:endParaRPr lang="en-US" sz="2000" dirty="0">
              <a:latin typeface="Times New Roman" panose="02020603050405020304" pitchFamily="18" charset="0"/>
              <a:cs typeface="Times New Roman" panose="02020603050405020304" pitchFamily="18" charset="0"/>
            </a:endParaRPr>
          </a:p>
        </p:txBody>
      </p:sp>
      <p:sp>
        <p:nvSpPr>
          <p:cNvPr id="16" name="Shape 13"/>
          <p:cNvSpPr/>
          <p:nvPr/>
        </p:nvSpPr>
        <p:spPr>
          <a:xfrm>
            <a:off x="7460575" y="4545786"/>
            <a:ext cx="6693218" cy="15240"/>
          </a:xfrm>
          <a:prstGeom prst="rect">
            <a:avLst/>
          </a:prstGeom>
          <a:solidFill>
            <a:srgbClr val="FDC4C4"/>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17" name="Text 14"/>
          <p:cNvSpPr/>
          <p:nvPr/>
        </p:nvSpPr>
        <p:spPr>
          <a:xfrm>
            <a:off x="7460575" y="4498915"/>
            <a:ext cx="1489472" cy="186095"/>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strument Sans Medium" pitchFamily="34" charset="-122"/>
                <a:cs typeface="Times New Roman" panose="02020603050405020304" pitchFamily="18" charset="0"/>
              </a:rPr>
              <a:t>Phase 3</a:t>
            </a:r>
            <a:endParaRPr lang="en-US" sz="2000" dirty="0">
              <a:latin typeface="Times New Roman" panose="02020603050405020304" pitchFamily="18" charset="0"/>
              <a:cs typeface="Times New Roman" panose="02020603050405020304" pitchFamily="18" charset="0"/>
            </a:endParaRPr>
          </a:p>
        </p:txBody>
      </p:sp>
      <p:sp>
        <p:nvSpPr>
          <p:cNvPr id="18" name="Text 15"/>
          <p:cNvSpPr/>
          <p:nvPr/>
        </p:nvSpPr>
        <p:spPr>
          <a:xfrm>
            <a:off x="7460575" y="4929088"/>
            <a:ext cx="6693218" cy="381238"/>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Phát triển tính năng "Chợ trời" (Trading) cho phép người chơi trao đổi vật phẩm với nhau, tạo thêm tính tương tác và giá trị cho cộng đồng.</a:t>
            </a:r>
            <a:endParaRPr lang="en-US" sz="2000" dirty="0">
              <a:latin typeface="Times New Roman" panose="02020603050405020304" pitchFamily="18" charset="0"/>
              <a:cs typeface="Times New Roman" panose="02020603050405020304" pitchFamily="18" charset="0"/>
            </a:endParaRPr>
          </a:p>
        </p:txBody>
      </p:sp>
      <p:sp>
        <p:nvSpPr>
          <p:cNvPr id="19" name="Text 16"/>
          <p:cNvSpPr/>
          <p:nvPr/>
        </p:nvSpPr>
        <p:spPr>
          <a:xfrm>
            <a:off x="7468195" y="4165044"/>
            <a:ext cx="119063" cy="148947"/>
          </a:xfrm>
          <a:prstGeom prst="rect">
            <a:avLst/>
          </a:prstGeom>
          <a:noFill/>
          <a:ln/>
        </p:spPr>
        <p:txBody>
          <a:bodyPr wrap="none" lIns="0" tIns="0" rIns="0" bIns="0" rtlCol="0" anchor="t"/>
          <a:lstStyle/>
          <a:p>
            <a:pPr marL="0" indent="0" algn="just">
              <a:lnSpc>
                <a:spcPct val="150000"/>
              </a:lnSpc>
              <a:buNone/>
            </a:pPr>
            <a:endParaRPr lang="en-US" sz="2000" dirty="0">
              <a:latin typeface="Times New Roman" panose="02020603050405020304" pitchFamily="18" charset="0"/>
              <a:cs typeface="Times New Roman" panose="02020603050405020304" pitchFamily="18" charset="0"/>
            </a:endParaRPr>
          </a:p>
        </p:txBody>
      </p:sp>
      <p:sp>
        <p:nvSpPr>
          <p:cNvPr id="20" name="Shape 17"/>
          <p:cNvSpPr/>
          <p:nvPr/>
        </p:nvSpPr>
        <p:spPr>
          <a:xfrm>
            <a:off x="7460575" y="6377940"/>
            <a:ext cx="6693218" cy="15240"/>
          </a:xfrm>
          <a:prstGeom prst="rect">
            <a:avLst/>
          </a:prstGeom>
          <a:solidFill>
            <a:srgbClr val="FDC4C4"/>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21" name="Text 18"/>
          <p:cNvSpPr/>
          <p:nvPr/>
        </p:nvSpPr>
        <p:spPr>
          <a:xfrm>
            <a:off x="7468195" y="6346309"/>
            <a:ext cx="1489472" cy="186095"/>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strument Sans Medium" pitchFamily="34" charset="-122"/>
                <a:cs typeface="Times New Roman" panose="02020603050405020304" pitchFamily="18" charset="0"/>
              </a:rPr>
              <a:t>Phase 4</a:t>
            </a:r>
            <a:endParaRPr lang="en-US" sz="2000" dirty="0">
              <a:latin typeface="Times New Roman" panose="02020603050405020304" pitchFamily="18" charset="0"/>
              <a:cs typeface="Times New Roman" panose="02020603050405020304" pitchFamily="18" charset="0"/>
            </a:endParaRPr>
          </a:p>
        </p:txBody>
      </p:sp>
      <p:sp>
        <p:nvSpPr>
          <p:cNvPr id="22" name="Text 19"/>
          <p:cNvSpPr/>
          <p:nvPr/>
        </p:nvSpPr>
        <p:spPr>
          <a:xfrm>
            <a:off x="7468195" y="6776482"/>
            <a:ext cx="6693218" cy="381238"/>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Nghiên cứu và phát triển ứng dụng di động (Mobile App) bằng React Native, mở rộng phạm vi tiếp cận người dùng trên các nền tảng khác.</a:t>
            </a:r>
            <a:endParaRPr lang="en-US" sz="2000" dirty="0">
              <a:latin typeface="Times New Roman" panose="02020603050405020304" pitchFamily="18" charset="0"/>
              <a:cs typeface="Times New Roman" panose="02020603050405020304" pitchFamily="18" charset="0"/>
            </a:endParaRPr>
          </a:p>
        </p:txBody>
      </p:sp>
      <p:sp>
        <p:nvSpPr>
          <p:cNvPr id="23" name="Text 20"/>
          <p:cNvSpPr/>
          <p:nvPr/>
        </p:nvSpPr>
        <p:spPr>
          <a:xfrm>
            <a:off x="476607" y="9482018"/>
            <a:ext cx="4042410" cy="223361"/>
          </a:xfrm>
          <a:prstGeom prst="rect">
            <a:avLst/>
          </a:prstGeom>
          <a:noFill/>
          <a:ln/>
        </p:spPr>
        <p:txBody>
          <a:bodyPr wrap="none" lIns="0" tIns="0" rIns="0" bIns="0" rtlCol="0" anchor="t"/>
          <a:lstStyle/>
          <a:p>
            <a:pPr marL="0" indent="0" algn="just">
              <a:lnSpc>
                <a:spcPct val="150000"/>
              </a:lnSpc>
              <a:buNone/>
            </a:pPr>
            <a:r>
              <a:rPr lang="en-US" sz="2000" dirty="0">
                <a:solidFill>
                  <a:srgbClr val="EFD5FA"/>
                </a:solidFill>
                <a:latin typeface="Times New Roman" panose="02020603050405020304" pitchFamily="18" charset="0"/>
                <a:ea typeface="Instrument Sans Medium" pitchFamily="34" charset="-122"/>
                <a:cs typeface="Times New Roman" panose="02020603050405020304" pitchFamily="18" charset="0"/>
              </a:rPr>
              <a:t>CẢM ƠN THẦY CÔ VÀ CÁC BẠN ĐÃ LẮNG NGHE!</a:t>
            </a:r>
            <a:endParaRPr lang="en-US" sz="2000" dirty="0">
              <a:latin typeface="Times New Roman" panose="02020603050405020304" pitchFamily="18" charset="0"/>
              <a:cs typeface="Times New Roman" panose="02020603050405020304" pitchFamily="18" charset="0"/>
            </a:endParaRPr>
          </a:p>
        </p:txBody>
      </p:sp>
      <p:pic>
        <p:nvPicPr>
          <p:cNvPr id="25" name="Picture 24" descr="A black rectangle with white text&#10;&#10;AI-generated content may be incorrect.">
            <a:extLst>
              <a:ext uri="{FF2B5EF4-FFF2-40B4-BE49-F238E27FC236}">
                <a16:creationId xmlns:a16="http://schemas.microsoft.com/office/drawing/2014/main" id="{2D2928D6-8FFE-ABFA-DFD2-D99E227EEDFE}"/>
              </a:ext>
            </a:extLst>
          </p:cNvPr>
          <p:cNvPicPr>
            <a:picLocks noChangeAspect="1"/>
          </p:cNvPicPr>
          <p:nvPr/>
        </p:nvPicPr>
        <p:blipFill>
          <a:blip r:embed="rId4"/>
          <a:stretch>
            <a:fillRect/>
          </a:stretch>
        </p:blipFill>
        <p:spPr>
          <a:xfrm>
            <a:off x="12248818" y="7658020"/>
            <a:ext cx="2381582" cy="571580"/>
          </a:xfrm>
          <a:prstGeom prst="rect">
            <a:avLst/>
          </a:prstGeom>
        </p:spPr>
      </p:pic>
      <p:sp>
        <p:nvSpPr>
          <p:cNvPr id="24" name="Shape 9">
            <a:extLst>
              <a:ext uri="{FF2B5EF4-FFF2-40B4-BE49-F238E27FC236}">
                <a16:creationId xmlns:a16="http://schemas.microsoft.com/office/drawing/2014/main" id="{3B97DAF0-0523-84A4-F147-AFFCD87182E1}"/>
              </a:ext>
            </a:extLst>
          </p:cNvPr>
          <p:cNvSpPr/>
          <p:nvPr/>
        </p:nvSpPr>
        <p:spPr>
          <a:xfrm>
            <a:off x="7468195" y="1669849"/>
            <a:ext cx="6693218" cy="15240"/>
          </a:xfrm>
          <a:prstGeom prst="rect">
            <a:avLst/>
          </a:prstGeom>
          <a:solidFill>
            <a:srgbClr val="FDC4C4"/>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457200" y="314325"/>
            <a:ext cx="4647962" cy="357188"/>
          </a:xfrm>
          <a:prstGeom prst="rect">
            <a:avLst/>
          </a:prstGeom>
          <a:noFill/>
          <a:ln/>
        </p:spPr>
        <p:txBody>
          <a:bodyPr wrap="none" lIns="0" tIns="0" rIns="0" bIns="0" rtlCol="0" anchor="t"/>
          <a:lstStyle/>
          <a:p>
            <a:pPr marL="0" indent="0" algn="l">
              <a:lnSpc>
                <a:spcPct val="150000"/>
              </a:lnSpc>
              <a:buNone/>
            </a:pPr>
            <a:r>
              <a:rPr lang="en-US" sz="3000" dirty="0">
                <a:solidFill>
                  <a:srgbClr val="EFD5FA"/>
                </a:solidFill>
                <a:latin typeface="Times New Roman" panose="02020603050405020304" pitchFamily="18" charset="0"/>
                <a:ea typeface="Instrument Sans Medium" pitchFamily="34" charset="-122"/>
                <a:cs typeface="Times New Roman" panose="02020603050405020304" pitchFamily="18" charset="0"/>
              </a:rPr>
              <a:t>Thị Trường Art Toys &amp; Nhu Cầu Mới</a:t>
            </a:r>
            <a:endParaRPr lang="en-US" sz="3000" dirty="0">
              <a:latin typeface="Times New Roman" panose="02020603050405020304" pitchFamily="18" charset="0"/>
              <a:cs typeface="Times New Roman" panose="02020603050405020304" pitchFamily="18" charset="0"/>
            </a:endParaRPr>
          </a:p>
        </p:txBody>
      </p:sp>
      <p:sp>
        <p:nvSpPr>
          <p:cNvPr id="3" name="Text 1"/>
          <p:cNvSpPr/>
          <p:nvPr/>
        </p:nvSpPr>
        <p:spPr>
          <a:xfrm>
            <a:off x="457200" y="957263"/>
            <a:ext cx="1428750" cy="178594"/>
          </a:xfrm>
          <a:prstGeom prst="rect">
            <a:avLst/>
          </a:prstGeom>
          <a:noFill/>
          <a:ln/>
        </p:spPr>
        <p:txBody>
          <a:bodyPr wrap="none" lIns="0" tIns="0" rIns="0" bIns="0" rtlCol="0" anchor="t"/>
          <a:lstStyle/>
          <a:p>
            <a:pPr marL="0" indent="0" algn="l">
              <a:lnSpc>
                <a:spcPct val="150000"/>
              </a:lnSpc>
              <a:buNone/>
            </a:pPr>
            <a:r>
              <a:rPr lang="en-US" sz="2500" dirty="0">
                <a:solidFill>
                  <a:srgbClr val="EFD5FA"/>
                </a:solidFill>
                <a:latin typeface="Times New Roman" panose="02020603050405020304" pitchFamily="18" charset="0"/>
                <a:ea typeface="Instrument Sans Medium" pitchFamily="34" charset="-122"/>
                <a:cs typeface="Times New Roman" panose="02020603050405020304" pitchFamily="18" charset="0"/>
              </a:rPr>
              <a:t>Bối cảnh</a:t>
            </a:r>
            <a:endParaRPr lang="en-US" sz="2500" dirty="0">
              <a:latin typeface="Times New Roman" panose="02020603050405020304" pitchFamily="18" charset="0"/>
              <a:cs typeface="Times New Roman" panose="02020603050405020304" pitchFamily="18" charset="0"/>
            </a:endParaRPr>
          </a:p>
        </p:txBody>
      </p:sp>
      <p:sp>
        <p:nvSpPr>
          <p:cNvPr id="4" name="Text 2"/>
          <p:cNvSpPr/>
          <p:nvPr/>
        </p:nvSpPr>
        <p:spPr>
          <a:xfrm>
            <a:off x="457200" y="1524476"/>
            <a:ext cx="6718578" cy="548640"/>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Thị trường Art Toys tại Việt Nam đang bùng nổ, đặc biệt là với sự phổ biến của mô hình Blind Box từ các thương hiệu như Pop Mart và Miniso. Giới trẻ, đặc biệt là Gen Z, ngày càng yêu thích sự hồi hộp, bất ngờ và yếu tố sưu tầm mà các sản phẩm này mang lại.</a:t>
            </a:r>
            <a:endParaRPr lang="en-US" sz="2000" dirty="0">
              <a:latin typeface="Times New Roman" panose="02020603050405020304" pitchFamily="18" charset="0"/>
              <a:cs typeface="Times New Roman" panose="02020603050405020304" pitchFamily="18" charset="0"/>
            </a:endParaRPr>
          </a:p>
        </p:txBody>
      </p:sp>
      <p:pic>
        <p:nvPicPr>
          <p:cNvPr id="5" name="Image 0" descr="preencoded.png"/>
          <p:cNvPicPr>
            <a:picLocks noChangeAspect="1"/>
          </p:cNvPicPr>
          <p:nvPr/>
        </p:nvPicPr>
        <p:blipFill>
          <a:blip r:embed="rId3"/>
          <a:stretch>
            <a:fillRect/>
          </a:stretch>
        </p:blipFill>
        <p:spPr>
          <a:xfrm>
            <a:off x="639284" y="4386492"/>
            <a:ext cx="2950531" cy="2950531"/>
          </a:xfrm>
          <a:prstGeom prst="rect">
            <a:avLst/>
          </a:prstGeom>
        </p:spPr>
      </p:pic>
      <p:sp>
        <p:nvSpPr>
          <p:cNvPr id="6" name="Text 3"/>
          <p:cNvSpPr/>
          <p:nvPr/>
        </p:nvSpPr>
        <p:spPr>
          <a:xfrm>
            <a:off x="7462242" y="957263"/>
            <a:ext cx="1428750" cy="178594"/>
          </a:xfrm>
          <a:prstGeom prst="rect">
            <a:avLst/>
          </a:prstGeom>
          <a:noFill/>
          <a:ln/>
        </p:spPr>
        <p:txBody>
          <a:bodyPr wrap="none" lIns="0" tIns="0" rIns="0" bIns="0" rtlCol="0" anchor="t"/>
          <a:lstStyle/>
          <a:p>
            <a:pPr marL="0" indent="0" algn="l">
              <a:lnSpc>
                <a:spcPct val="150000"/>
              </a:lnSpc>
              <a:buNone/>
            </a:pPr>
            <a:r>
              <a:rPr lang="en-US" sz="2500" dirty="0">
                <a:solidFill>
                  <a:srgbClr val="EFD5FA"/>
                </a:solidFill>
                <a:latin typeface="Times New Roman" panose="02020603050405020304" pitchFamily="18" charset="0"/>
                <a:ea typeface="Instrument Sans Medium" pitchFamily="34" charset="-122"/>
                <a:cs typeface="Times New Roman" panose="02020603050405020304" pitchFamily="18" charset="0"/>
              </a:rPr>
              <a:t>Vấn đề</a:t>
            </a:r>
            <a:endParaRPr lang="en-US" sz="2500" dirty="0">
              <a:latin typeface="Times New Roman" panose="02020603050405020304" pitchFamily="18" charset="0"/>
              <a:cs typeface="Times New Roman" panose="02020603050405020304" pitchFamily="18" charset="0"/>
            </a:endParaRPr>
          </a:p>
        </p:txBody>
      </p:sp>
      <p:sp>
        <p:nvSpPr>
          <p:cNvPr id="7" name="Text 4"/>
          <p:cNvSpPr/>
          <p:nvPr/>
        </p:nvSpPr>
        <p:spPr>
          <a:xfrm>
            <a:off x="7462242" y="1524476"/>
            <a:ext cx="6718578" cy="548640"/>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Tuy nhiên, thị trường hiện tại lại thiếu một nền tảng mua sắm trực tuyến chuyên biệt, kết hợp yếu tố giải trí. Các website bán hàng truyền thống thường đơn điệu và không tích hợp được các cơ chế "Gacha" hay "mở hộp may mắn" độc đáo, làm mất đi sự hấp dẫn của Blind Box.</a:t>
            </a:r>
            <a:endParaRPr lang="en-US" sz="2000" dirty="0">
              <a:latin typeface="Times New Roman" panose="02020603050405020304" pitchFamily="18" charset="0"/>
              <a:cs typeface="Times New Roman" panose="02020603050405020304" pitchFamily="18" charset="0"/>
            </a:endParaRPr>
          </a:p>
        </p:txBody>
      </p:sp>
      <p:sp>
        <p:nvSpPr>
          <p:cNvPr id="8" name="Text 5"/>
          <p:cNvSpPr/>
          <p:nvPr/>
        </p:nvSpPr>
        <p:spPr>
          <a:xfrm>
            <a:off x="7462242" y="4114800"/>
            <a:ext cx="1428750" cy="178594"/>
          </a:xfrm>
          <a:prstGeom prst="rect">
            <a:avLst/>
          </a:prstGeom>
          <a:noFill/>
          <a:ln/>
        </p:spPr>
        <p:txBody>
          <a:bodyPr wrap="none" lIns="0" tIns="0" rIns="0" bIns="0" rtlCol="0" anchor="t"/>
          <a:lstStyle/>
          <a:p>
            <a:pPr marL="0" indent="0" algn="l">
              <a:lnSpc>
                <a:spcPct val="150000"/>
              </a:lnSpc>
              <a:buNone/>
            </a:pPr>
            <a:r>
              <a:rPr lang="en-US" sz="2500" dirty="0">
                <a:solidFill>
                  <a:srgbClr val="EFD5FA"/>
                </a:solidFill>
                <a:latin typeface="Times New Roman" panose="02020603050405020304" pitchFamily="18" charset="0"/>
                <a:ea typeface="Instrument Sans Medium" pitchFamily="34" charset="-122"/>
                <a:cs typeface="Times New Roman" panose="02020603050405020304" pitchFamily="18" charset="0"/>
              </a:rPr>
              <a:t>Giải pháp</a:t>
            </a:r>
            <a:endParaRPr lang="en-US" sz="2500" dirty="0">
              <a:latin typeface="Times New Roman" panose="02020603050405020304" pitchFamily="18" charset="0"/>
              <a:cs typeface="Times New Roman" panose="02020603050405020304" pitchFamily="18" charset="0"/>
            </a:endParaRPr>
          </a:p>
        </p:txBody>
      </p:sp>
      <p:sp>
        <p:nvSpPr>
          <p:cNvPr id="9" name="Text 6"/>
          <p:cNvSpPr/>
          <p:nvPr/>
        </p:nvSpPr>
        <p:spPr>
          <a:xfrm>
            <a:off x="7462242" y="4729393"/>
            <a:ext cx="6718578" cy="365760"/>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Xây dựng một website kết hợp E-commerce và Gamification, đặc biệt là các cơ chế Gacha, nhằm tạo ra trải nghiệm mua sắm độc đáo và lôi cuốn hơn.</a:t>
            </a:r>
            <a:endParaRPr lang="en-US" sz="2000" dirty="0">
              <a:latin typeface="Times New Roman" panose="02020603050405020304" pitchFamily="18" charset="0"/>
              <a:cs typeface="Times New Roman" panose="02020603050405020304" pitchFamily="18" charset="0"/>
            </a:endParaRPr>
          </a:p>
        </p:txBody>
      </p:sp>
      <p:pic>
        <p:nvPicPr>
          <p:cNvPr id="12" name="Picture 11" descr="A black rectangle with white text&#10;&#10;AI-generated content may be incorrect.">
            <a:extLst>
              <a:ext uri="{FF2B5EF4-FFF2-40B4-BE49-F238E27FC236}">
                <a16:creationId xmlns:a16="http://schemas.microsoft.com/office/drawing/2014/main" id="{E6B9D655-E104-D34D-CC15-281F70F1E55A}"/>
              </a:ext>
            </a:extLst>
          </p:cNvPr>
          <p:cNvPicPr>
            <a:picLocks noChangeAspect="1"/>
          </p:cNvPicPr>
          <p:nvPr/>
        </p:nvPicPr>
        <p:blipFill>
          <a:blip r:embed="rId4"/>
          <a:stretch>
            <a:fillRect/>
          </a:stretch>
        </p:blipFill>
        <p:spPr>
          <a:xfrm>
            <a:off x="12475029" y="7658020"/>
            <a:ext cx="2155371" cy="571580"/>
          </a:xfrm>
          <a:prstGeom prst="rect">
            <a:avLst/>
          </a:prstGeom>
        </p:spPr>
      </p:pic>
      <p:pic>
        <p:nvPicPr>
          <p:cNvPr id="10" name="Image 1" descr="preencoded.png"/>
          <p:cNvPicPr>
            <a:picLocks noChangeAspect="1"/>
          </p:cNvPicPr>
          <p:nvPr/>
        </p:nvPicPr>
        <p:blipFill>
          <a:blip r:embed="rId5"/>
          <a:stretch>
            <a:fillRect/>
          </a:stretch>
        </p:blipFill>
        <p:spPr>
          <a:xfrm>
            <a:off x="3958115" y="4386492"/>
            <a:ext cx="2950531" cy="295053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9" name="Shape 14">
            <a:extLst>
              <a:ext uri="{FF2B5EF4-FFF2-40B4-BE49-F238E27FC236}">
                <a16:creationId xmlns:a16="http://schemas.microsoft.com/office/drawing/2014/main" id="{6CAFE59B-8547-4A97-9B56-D4D2EE060363}"/>
              </a:ext>
            </a:extLst>
          </p:cNvPr>
          <p:cNvSpPr/>
          <p:nvPr/>
        </p:nvSpPr>
        <p:spPr>
          <a:xfrm>
            <a:off x="759560" y="5881565"/>
            <a:ext cx="6422231" cy="2072523"/>
          </a:xfrm>
          <a:prstGeom prst="roundRect">
            <a:avLst>
              <a:gd name="adj" fmla="val 6015"/>
            </a:avLst>
          </a:prstGeom>
          <a:solidFill>
            <a:srgbClr val="242429"/>
          </a:solidFill>
          <a:ln w="22860">
            <a:solidFill>
              <a:srgbClr val="5C5C61"/>
            </a:solidFill>
            <a:prstDash val="solid"/>
          </a:ln>
        </p:spPr>
        <p:txBody>
          <a:bodyPr/>
          <a:lstStyle/>
          <a:p>
            <a:pPr>
              <a:lnSpc>
                <a:spcPct val="150000"/>
              </a:lnSpc>
            </a:pPr>
            <a:endParaRPr lang="vi-VN" sz="2000" dirty="0">
              <a:latin typeface="Times New Roman" panose="02020603050405020304" pitchFamily="18" charset="0"/>
              <a:cs typeface="Times New Roman" panose="02020603050405020304" pitchFamily="18" charset="0"/>
            </a:endParaRPr>
          </a:p>
        </p:txBody>
      </p:sp>
      <p:sp>
        <p:nvSpPr>
          <p:cNvPr id="24" name="Shape 14">
            <a:extLst>
              <a:ext uri="{FF2B5EF4-FFF2-40B4-BE49-F238E27FC236}">
                <a16:creationId xmlns:a16="http://schemas.microsoft.com/office/drawing/2014/main" id="{0C51ED58-D503-DB0A-1823-8F07804007C7}"/>
              </a:ext>
            </a:extLst>
          </p:cNvPr>
          <p:cNvSpPr/>
          <p:nvPr/>
        </p:nvSpPr>
        <p:spPr>
          <a:xfrm>
            <a:off x="763231" y="3162513"/>
            <a:ext cx="6422231" cy="2072523"/>
          </a:xfrm>
          <a:prstGeom prst="roundRect">
            <a:avLst>
              <a:gd name="adj" fmla="val 6015"/>
            </a:avLst>
          </a:prstGeom>
          <a:solidFill>
            <a:srgbClr val="242429"/>
          </a:solidFill>
          <a:ln w="22860">
            <a:solidFill>
              <a:srgbClr val="5C5C61"/>
            </a:solidFill>
            <a:prstDash val="solid"/>
          </a:ln>
        </p:spPr>
        <p:txBody>
          <a:bodyPr/>
          <a:lstStyle/>
          <a:p>
            <a:pPr>
              <a:lnSpc>
                <a:spcPct val="150000"/>
              </a:lnSpc>
            </a:pPr>
            <a:endParaRPr lang="vi-VN" sz="2000" dirty="0">
              <a:latin typeface="Times New Roman" panose="02020603050405020304" pitchFamily="18" charset="0"/>
              <a:cs typeface="Times New Roman" panose="02020603050405020304" pitchFamily="18" charset="0"/>
            </a:endParaRPr>
          </a:p>
        </p:txBody>
      </p:sp>
      <p:sp>
        <p:nvSpPr>
          <p:cNvPr id="23" name="Shape 14">
            <a:extLst>
              <a:ext uri="{FF2B5EF4-FFF2-40B4-BE49-F238E27FC236}">
                <a16:creationId xmlns:a16="http://schemas.microsoft.com/office/drawing/2014/main" id="{1811F916-1A7E-F300-B11D-A0E05508C547}"/>
              </a:ext>
            </a:extLst>
          </p:cNvPr>
          <p:cNvSpPr/>
          <p:nvPr/>
        </p:nvSpPr>
        <p:spPr>
          <a:xfrm>
            <a:off x="7391519" y="3162514"/>
            <a:ext cx="6422231" cy="2072523"/>
          </a:xfrm>
          <a:prstGeom prst="roundRect">
            <a:avLst>
              <a:gd name="adj" fmla="val 6015"/>
            </a:avLst>
          </a:prstGeom>
          <a:solidFill>
            <a:srgbClr val="242429"/>
          </a:solidFill>
          <a:ln w="22860">
            <a:solidFill>
              <a:srgbClr val="5C5C61"/>
            </a:solidFill>
            <a:prstDash val="solid"/>
          </a:ln>
        </p:spPr>
        <p:txBody>
          <a:bodyPr/>
          <a:lstStyle/>
          <a:p>
            <a:pPr>
              <a:lnSpc>
                <a:spcPct val="150000"/>
              </a:lnSpc>
            </a:pPr>
            <a:endParaRPr lang="vi-VN" sz="2000" dirty="0">
              <a:latin typeface="Times New Roman" panose="02020603050405020304" pitchFamily="18" charset="0"/>
              <a:cs typeface="Times New Roman" panose="02020603050405020304" pitchFamily="18" charset="0"/>
            </a:endParaRPr>
          </a:p>
        </p:txBody>
      </p:sp>
      <p:sp>
        <p:nvSpPr>
          <p:cNvPr id="2" name="Text 0"/>
          <p:cNvSpPr/>
          <p:nvPr/>
        </p:nvSpPr>
        <p:spPr>
          <a:xfrm>
            <a:off x="763231" y="932142"/>
            <a:ext cx="10989350" cy="620078"/>
          </a:xfrm>
          <a:prstGeom prst="rect">
            <a:avLst/>
          </a:prstGeom>
          <a:noFill/>
          <a:ln/>
        </p:spPr>
        <p:txBody>
          <a:bodyPr wrap="none" lIns="0" tIns="0" rIns="0" bIns="0" rtlCol="0" anchor="t"/>
          <a:lstStyle/>
          <a:p>
            <a:pPr marL="0" indent="0" algn="l">
              <a:lnSpc>
                <a:spcPct val="150000"/>
              </a:lnSpc>
              <a:buNone/>
            </a:pPr>
            <a:r>
              <a:rPr lang="en-US" sz="4500" dirty="0">
                <a:solidFill>
                  <a:srgbClr val="EFD5FA"/>
                </a:solidFill>
                <a:latin typeface="Times New Roman" panose="02020603050405020304" pitchFamily="18" charset="0"/>
                <a:ea typeface="Instrument Sans Medium" pitchFamily="34" charset="-122"/>
                <a:cs typeface="Times New Roman" panose="02020603050405020304" pitchFamily="18" charset="0"/>
              </a:rPr>
              <a:t>Mục Tiêu Hệ Thống: Hơn Cả Một Web Bán Hàng</a:t>
            </a:r>
            <a:endParaRPr lang="en-US" sz="4500" dirty="0">
              <a:latin typeface="Times New Roman" panose="02020603050405020304" pitchFamily="18" charset="0"/>
              <a:cs typeface="Times New Roman" panose="02020603050405020304" pitchFamily="18" charset="0"/>
            </a:endParaRPr>
          </a:p>
        </p:txBody>
      </p:sp>
      <p:sp>
        <p:nvSpPr>
          <p:cNvPr id="3" name="Text 1"/>
          <p:cNvSpPr/>
          <p:nvPr/>
        </p:nvSpPr>
        <p:spPr>
          <a:xfrm>
            <a:off x="793790" y="1990865"/>
            <a:ext cx="13042821" cy="635079"/>
          </a:xfrm>
          <a:prstGeom prst="rect">
            <a:avLst/>
          </a:prstGeom>
          <a:noFill/>
          <a:ln/>
        </p:spPr>
        <p:txBody>
          <a:bodyPr wrap="square" lIns="0" tIns="0" rIns="0" bIns="0" rtlCol="0" anchor="t"/>
          <a:lstStyle/>
          <a:p>
            <a:pPr marL="0" indent="0" algn="l">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Dự án này hướng đến việc phát triển một hệ thống e-commerce không chỉ đơn thuần là nơi mua bán, mà còn là một sân chơi giải trí với các tính năng độc đáo, tạo nên sự khác biệt và thu hút người dùng.</a:t>
            </a:r>
            <a:endParaRPr lang="en-US" sz="2000" dirty="0">
              <a:latin typeface="Times New Roman" panose="02020603050405020304" pitchFamily="18" charset="0"/>
              <a:cs typeface="Times New Roman" panose="02020603050405020304" pitchFamily="18" charset="0"/>
            </a:endParaRPr>
          </a:p>
        </p:txBody>
      </p:sp>
      <p:sp>
        <p:nvSpPr>
          <p:cNvPr id="6" name="Text 4"/>
          <p:cNvSpPr/>
          <p:nvPr/>
        </p:nvSpPr>
        <p:spPr>
          <a:xfrm>
            <a:off x="1083588" y="3350181"/>
            <a:ext cx="2618899" cy="310158"/>
          </a:xfrm>
          <a:prstGeom prst="rect">
            <a:avLst/>
          </a:prstGeom>
          <a:noFill/>
          <a:ln/>
        </p:spPr>
        <p:txBody>
          <a:bodyPr wrap="none" lIns="0" tIns="0" rIns="0" bIns="0" rtlCol="0" anchor="t"/>
          <a:lstStyle/>
          <a:p>
            <a:pPr marL="0" indent="0" algn="l">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Hệ thống Gacha (RNG)</a:t>
            </a:r>
            <a:endParaRPr lang="en-US" sz="2500" b="1" dirty="0">
              <a:latin typeface="Times New Roman" panose="02020603050405020304" pitchFamily="18" charset="0"/>
              <a:cs typeface="Times New Roman" panose="02020603050405020304" pitchFamily="18" charset="0"/>
            </a:endParaRPr>
          </a:p>
        </p:txBody>
      </p:sp>
      <p:sp>
        <p:nvSpPr>
          <p:cNvPr id="7" name="Text 5"/>
          <p:cNvSpPr/>
          <p:nvPr/>
        </p:nvSpPr>
        <p:spPr>
          <a:xfrm>
            <a:off x="1083588" y="3779401"/>
            <a:ext cx="5911215" cy="952619"/>
          </a:xfrm>
          <a:prstGeom prst="rect">
            <a:avLst/>
          </a:prstGeom>
          <a:noFill/>
          <a:ln/>
        </p:spPr>
        <p:txBody>
          <a:bodyPr wrap="square" lIns="0" tIns="0" rIns="0" bIns="0" rtlCol="0" anchor="t"/>
          <a:lstStyle/>
          <a:p>
            <a:pPr marL="0" indent="0" algn="l">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Tích hợp thuật toán ngẫu nhiên (RNG) đảm bảo công bằng, cùng với hiệu ứng mở hộp sống động, tăng cường yếu tố bất ngờ và hấp dẫn cho người chơi.</a:t>
            </a:r>
            <a:endParaRPr lang="en-US" sz="2000" dirty="0">
              <a:latin typeface="Times New Roman" panose="02020603050405020304" pitchFamily="18" charset="0"/>
              <a:cs typeface="Times New Roman" panose="02020603050405020304" pitchFamily="18" charset="0"/>
            </a:endParaRPr>
          </a:p>
        </p:txBody>
      </p:sp>
      <p:sp>
        <p:nvSpPr>
          <p:cNvPr id="9" name="Shape 7"/>
          <p:cNvSpPr/>
          <p:nvPr/>
        </p:nvSpPr>
        <p:spPr>
          <a:xfrm>
            <a:off x="7391519" y="3128962"/>
            <a:ext cx="114300" cy="2106075"/>
          </a:xfrm>
          <a:prstGeom prst="roundRect">
            <a:avLst>
              <a:gd name="adj" fmla="val 32558"/>
            </a:avLst>
          </a:prstGeom>
          <a:solidFill>
            <a:srgbClr val="FDC4C4"/>
          </a:solidFill>
          <a:ln/>
        </p:spPr>
        <p:txBody>
          <a:bodyPr/>
          <a:lstStyle/>
          <a:p>
            <a:pPr>
              <a:lnSpc>
                <a:spcPct val="150000"/>
              </a:lnSpc>
            </a:pPr>
            <a:endParaRPr lang="vi-VN" sz="2000">
              <a:latin typeface="Times New Roman" panose="02020603050405020304" pitchFamily="18" charset="0"/>
              <a:cs typeface="Times New Roman" panose="02020603050405020304" pitchFamily="18" charset="0"/>
            </a:endParaRPr>
          </a:p>
        </p:txBody>
      </p:sp>
      <p:sp>
        <p:nvSpPr>
          <p:cNvPr id="10" name="Text 8"/>
          <p:cNvSpPr/>
          <p:nvPr/>
        </p:nvSpPr>
        <p:spPr>
          <a:xfrm>
            <a:off x="7704177" y="3350181"/>
            <a:ext cx="3538180" cy="310158"/>
          </a:xfrm>
          <a:prstGeom prst="rect">
            <a:avLst/>
          </a:prstGeom>
          <a:noFill/>
          <a:ln/>
        </p:spPr>
        <p:txBody>
          <a:bodyPr wrap="none" lIns="0" tIns="0" rIns="0" bIns="0" rtlCol="0" anchor="t"/>
          <a:lstStyle/>
          <a:p>
            <a:pPr marL="0" indent="0" algn="l">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Cơ chế bảo hiểm (Pity System)</a:t>
            </a:r>
            <a:endParaRPr lang="en-US" sz="2500" b="1" dirty="0">
              <a:latin typeface="Times New Roman" panose="02020603050405020304" pitchFamily="18" charset="0"/>
              <a:cs typeface="Times New Roman" panose="02020603050405020304" pitchFamily="18" charset="0"/>
            </a:endParaRPr>
          </a:p>
        </p:txBody>
      </p:sp>
      <p:sp>
        <p:nvSpPr>
          <p:cNvPr id="11" name="Text 9"/>
          <p:cNvSpPr/>
          <p:nvPr/>
        </p:nvSpPr>
        <p:spPr>
          <a:xfrm>
            <a:off x="7704177" y="3779401"/>
            <a:ext cx="5911215" cy="952619"/>
          </a:xfrm>
          <a:prstGeom prst="rect">
            <a:avLst/>
          </a:prstGeom>
          <a:noFill/>
          <a:ln/>
        </p:spPr>
        <p:txBody>
          <a:bodyPr wrap="square" lIns="0" tIns="0" rIns="0" bIns="0" rtlCol="0" anchor="t"/>
          <a:lstStyle/>
          <a:p>
            <a:pPr marL="0" indent="0" algn="l">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Đảm bảo người dùng sẽ nhận được vật phẩm hiếm sau một số lần quay nhất định, giảm thiểu sự thất vọng và khuyến khích trải nghiệm liên tục.</a:t>
            </a:r>
            <a:endParaRPr lang="en-US" sz="2000" dirty="0">
              <a:latin typeface="Times New Roman" panose="02020603050405020304" pitchFamily="18" charset="0"/>
              <a:cs typeface="Times New Roman" panose="02020603050405020304" pitchFamily="18" charset="0"/>
            </a:endParaRPr>
          </a:p>
        </p:txBody>
      </p:sp>
      <p:sp>
        <p:nvSpPr>
          <p:cNvPr id="13" name="Shape 11"/>
          <p:cNvSpPr/>
          <p:nvPr/>
        </p:nvSpPr>
        <p:spPr>
          <a:xfrm>
            <a:off x="717511" y="6123979"/>
            <a:ext cx="91440" cy="1824276"/>
          </a:xfrm>
          <a:prstGeom prst="roundRect">
            <a:avLst>
              <a:gd name="adj" fmla="val 32558"/>
            </a:avLst>
          </a:prstGeom>
          <a:solidFill>
            <a:srgbClr val="FDC4C4"/>
          </a:solidFill>
          <a:ln/>
        </p:spPr>
        <p:txBody>
          <a:bodyPr/>
          <a:lstStyle/>
          <a:p>
            <a:pPr>
              <a:lnSpc>
                <a:spcPct val="150000"/>
              </a:lnSpc>
            </a:pPr>
            <a:endParaRPr lang="vi-VN" sz="2000">
              <a:latin typeface="Times New Roman" panose="02020603050405020304" pitchFamily="18" charset="0"/>
              <a:cs typeface="Times New Roman" panose="02020603050405020304" pitchFamily="18" charset="0"/>
            </a:endParaRPr>
          </a:p>
        </p:txBody>
      </p:sp>
      <p:sp>
        <p:nvSpPr>
          <p:cNvPr id="14" name="Text 12"/>
          <p:cNvSpPr/>
          <p:nvPr/>
        </p:nvSpPr>
        <p:spPr>
          <a:xfrm>
            <a:off x="1083588" y="5925482"/>
            <a:ext cx="3297674" cy="310158"/>
          </a:xfrm>
          <a:prstGeom prst="rect">
            <a:avLst/>
          </a:prstGeom>
          <a:noFill/>
          <a:ln/>
        </p:spPr>
        <p:txBody>
          <a:bodyPr wrap="none" lIns="0" tIns="0" rIns="0" bIns="0" rtlCol="0" anchor="t"/>
          <a:lstStyle/>
          <a:p>
            <a:pPr marL="0" indent="0" algn="l">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Kho đồ ảo (Virtual Inventory)</a:t>
            </a:r>
            <a:endParaRPr lang="en-US" sz="2500" b="1" dirty="0">
              <a:latin typeface="Times New Roman" panose="02020603050405020304" pitchFamily="18" charset="0"/>
              <a:cs typeface="Times New Roman" panose="02020603050405020304" pitchFamily="18" charset="0"/>
            </a:endParaRPr>
          </a:p>
        </p:txBody>
      </p:sp>
      <p:sp>
        <p:nvSpPr>
          <p:cNvPr id="15" name="Text 13"/>
          <p:cNvSpPr/>
          <p:nvPr/>
        </p:nvSpPr>
        <p:spPr>
          <a:xfrm>
            <a:off x="1060848" y="6492607"/>
            <a:ext cx="5911215" cy="952619"/>
          </a:xfrm>
          <a:prstGeom prst="rect">
            <a:avLst/>
          </a:prstGeom>
          <a:noFill/>
          <a:ln/>
        </p:spPr>
        <p:txBody>
          <a:bodyPr wrap="square" lIns="0" tIns="0" rIns="0" bIns="0" rtlCol="0" anchor="t"/>
          <a:lstStyle/>
          <a:p>
            <a:pPr marL="0" indent="0" algn="l">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Tách biệt quá trình "sở hữu vật phẩm" sau khi mở hộp và "yêu cầu giao hàng", mang lại sự linh hoạt cho người dùng trong việc quản lý bộ sưu tập của mình.</a:t>
            </a:r>
            <a:endParaRPr lang="en-US" sz="2000" dirty="0">
              <a:latin typeface="Times New Roman" panose="02020603050405020304" pitchFamily="18" charset="0"/>
              <a:cs typeface="Times New Roman" panose="02020603050405020304" pitchFamily="18" charset="0"/>
            </a:endParaRPr>
          </a:p>
        </p:txBody>
      </p:sp>
      <p:pic>
        <p:nvPicPr>
          <p:cNvPr id="21" name="Picture 20" descr="A black rectangle with white text&#10;&#10;AI-generated content may be incorrect.">
            <a:extLst>
              <a:ext uri="{FF2B5EF4-FFF2-40B4-BE49-F238E27FC236}">
                <a16:creationId xmlns:a16="http://schemas.microsoft.com/office/drawing/2014/main" id="{B7F2E3DE-A7BE-DE52-2D32-4D77925802E0}"/>
              </a:ext>
            </a:extLst>
          </p:cNvPr>
          <p:cNvPicPr>
            <a:picLocks noChangeAspect="1"/>
          </p:cNvPicPr>
          <p:nvPr/>
        </p:nvPicPr>
        <p:blipFill>
          <a:blip r:embed="rId3"/>
          <a:stretch>
            <a:fillRect/>
          </a:stretch>
        </p:blipFill>
        <p:spPr>
          <a:xfrm>
            <a:off x="12248818" y="7658020"/>
            <a:ext cx="2381582" cy="571580"/>
          </a:xfrm>
          <a:prstGeom prst="rect">
            <a:avLst/>
          </a:prstGeom>
        </p:spPr>
      </p:pic>
      <p:sp>
        <p:nvSpPr>
          <p:cNvPr id="16" name="Shape 14"/>
          <p:cNvSpPr/>
          <p:nvPr/>
        </p:nvSpPr>
        <p:spPr>
          <a:xfrm>
            <a:off x="7414378" y="5881565"/>
            <a:ext cx="6422231" cy="2072523"/>
          </a:xfrm>
          <a:prstGeom prst="roundRect">
            <a:avLst>
              <a:gd name="adj" fmla="val 6015"/>
            </a:avLst>
          </a:prstGeom>
          <a:solidFill>
            <a:srgbClr val="242429"/>
          </a:solidFill>
          <a:ln w="22860">
            <a:solidFill>
              <a:srgbClr val="5C5C61"/>
            </a:solidFill>
            <a:prstDash val="solid"/>
          </a:ln>
        </p:spPr>
        <p:txBody>
          <a:bodyPr/>
          <a:lstStyle/>
          <a:p>
            <a:pPr>
              <a:lnSpc>
                <a:spcPct val="150000"/>
              </a:lnSpc>
            </a:pPr>
            <a:endParaRPr lang="vi-VN" sz="2000" dirty="0">
              <a:latin typeface="Times New Roman" panose="02020603050405020304" pitchFamily="18" charset="0"/>
              <a:cs typeface="Times New Roman" panose="02020603050405020304" pitchFamily="18" charset="0"/>
            </a:endParaRPr>
          </a:p>
        </p:txBody>
      </p:sp>
      <p:sp>
        <p:nvSpPr>
          <p:cNvPr id="18" name="Text 16"/>
          <p:cNvSpPr/>
          <p:nvPr/>
        </p:nvSpPr>
        <p:spPr>
          <a:xfrm>
            <a:off x="7723385" y="5925482"/>
            <a:ext cx="4642723" cy="310158"/>
          </a:xfrm>
          <a:prstGeom prst="rect">
            <a:avLst/>
          </a:prstGeom>
          <a:noFill/>
          <a:ln/>
        </p:spPr>
        <p:txBody>
          <a:bodyPr wrap="none" lIns="0" tIns="0" rIns="0" bIns="0" rtlCol="0" anchor="t"/>
          <a:lstStyle/>
          <a:p>
            <a:pPr marL="0" indent="0" algn="l">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Yêu cầu vận chuyển (Shipment Request)</a:t>
            </a:r>
            <a:endParaRPr lang="en-US" sz="2500" b="1" dirty="0">
              <a:latin typeface="Times New Roman" panose="02020603050405020304" pitchFamily="18" charset="0"/>
              <a:cs typeface="Times New Roman" panose="02020603050405020304" pitchFamily="18" charset="0"/>
            </a:endParaRPr>
          </a:p>
        </p:txBody>
      </p:sp>
      <p:sp>
        <p:nvSpPr>
          <p:cNvPr id="19" name="Text 17"/>
          <p:cNvSpPr/>
          <p:nvPr/>
        </p:nvSpPr>
        <p:spPr>
          <a:xfrm>
            <a:off x="7704177" y="6495692"/>
            <a:ext cx="5911215" cy="952619"/>
          </a:xfrm>
          <a:prstGeom prst="rect">
            <a:avLst/>
          </a:prstGeom>
          <a:noFill/>
          <a:ln/>
        </p:spPr>
        <p:txBody>
          <a:bodyPr wrap="square" lIns="0" tIns="0" rIns="0" bIns="0" rtlCol="0" anchor="t"/>
          <a:lstStyle/>
          <a:p>
            <a:pPr marL="0" indent="0" algn="l">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Người dùng có thể chủ động lựa chọn các vật phẩm từ kho đồ ảo của mình và yêu cầu ship về nhà khi có nhu cầu, tối ưu hóa trải nghiệm cá nhân.</a:t>
            </a:r>
            <a:endParaRPr lang="en-US" sz="2000" dirty="0">
              <a:latin typeface="Times New Roman" panose="02020603050405020304" pitchFamily="18" charset="0"/>
              <a:cs typeface="Times New Roman" panose="02020603050405020304" pitchFamily="18" charset="0"/>
            </a:endParaRPr>
          </a:p>
        </p:txBody>
      </p:sp>
      <p:sp>
        <p:nvSpPr>
          <p:cNvPr id="17" name="Shape 15"/>
          <p:cNvSpPr/>
          <p:nvPr/>
        </p:nvSpPr>
        <p:spPr>
          <a:xfrm>
            <a:off x="7391519" y="5854300"/>
            <a:ext cx="114419" cy="2072523"/>
          </a:xfrm>
          <a:prstGeom prst="roundRect">
            <a:avLst>
              <a:gd name="adj" fmla="val 32558"/>
            </a:avLst>
          </a:prstGeom>
          <a:solidFill>
            <a:srgbClr val="FDC4C4"/>
          </a:solidFill>
          <a:ln/>
        </p:spPr>
        <p:txBody>
          <a:bodyPr/>
          <a:lstStyle/>
          <a:p>
            <a:pPr>
              <a:lnSpc>
                <a:spcPct val="150000"/>
              </a:lnSpc>
            </a:pPr>
            <a:endParaRPr lang="vi-VN" sz="2000" dirty="0">
              <a:latin typeface="Times New Roman" panose="02020603050405020304" pitchFamily="18" charset="0"/>
              <a:cs typeface="Times New Roman" panose="02020603050405020304" pitchFamily="18" charset="0"/>
            </a:endParaRPr>
          </a:p>
        </p:txBody>
      </p:sp>
      <p:sp>
        <p:nvSpPr>
          <p:cNvPr id="25" name="Shape 7">
            <a:extLst>
              <a:ext uri="{FF2B5EF4-FFF2-40B4-BE49-F238E27FC236}">
                <a16:creationId xmlns:a16="http://schemas.microsoft.com/office/drawing/2014/main" id="{5E81DA43-98F3-5CF4-46FE-F34178882728}"/>
              </a:ext>
            </a:extLst>
          </p:cNvPr>
          <p:cNvSpPr/>
          <p:nvPr/>
        </p:nvSpPr>
        <p:spPr>
          <a:xfrm>
            <a:off x="735054" y="3128961"/>
            <a:ext cx="114300" cy="2106075"/>
          </a:xfrm>
          <a:prstGeom prst="roundRect">
            <a:avLst>
              <a:gd name="adj" fmla="val 32558"/>
            </a:avLst>
          </a:prstGeom>
          <a:solidFill>
            <a:srgbClr val="FDC4C4"/>
          </a:solidFill>
          <a:ln/>
        </p:spPr>
        <p:txBody>
          <a:bodyPr/>
          <a:lstStyle/>
          <a:p>
            <a:pPr>
              <a:lnSpc>
                <a:spcPct val="150000"/>
              </a:lnSpc>
            </a:pPr>
            <a:endParaRPr lang="vi-VN" sz="2000">
              <a:latin typeface="Times New Roman" panose="02020603050405020304" pitchFamily="18" charset="0"/>
              <a:cs typeface="Times New Roman" panose="02020603050405020304" pitchFamily="18" charset="0"/>
            </a:endParaRPr>
          </a:p>
        </p:txBody>
      </p:sp>
      <p:sp>
        <p:nvSpPr>
          <p:cNvPr id="26" name="Shape 7">
            <a:extLst>
              <a:ext uri="{FF2B5EF4-FFF2-40B4-BE49-F238E27FC236}">
                <a16:creationId xmlns:a16="http://schemas.microsoft.com/office/drawing/2014/main" id="{DD779ED1-CEF8-5A8C-F4F2-23FC3258CCDB}"/>
              </a:ext>
            </a:extLst>
          </p:cNvPr>
          <p:cNvSpPr/>
          <p:nvPr/>
        </p:nvSpPr>
        <p:spPr>
          <a:xfrm>
            <a:off x="694651" y="5820748"/>
            <a:ext cx="114300" cy="2106075"/>
          </a:xfrm>
          <a:prstGeom prst="roundRect">
            <a:avLst>
              <a:gd name="adj" fmla="val 32558"/>
            </a:avLst>
          </a:prstGeom>
          <a:solidFill>
            <a:srgbClr val="FDC4C4"/>
          </a:solidFill>
          <a:ln/>
        </p:spPr>
        <p:txBody>
          <a:bodyPr/>
          <a:lstStyle/>
          <a:p>
            <a:pPr>
              <a:lnSpc>
                <a:spcPct val="150000"/>
              </a:lnSpc>
            </a:pPr>
            <a:endParaRPr lang="vi-VN" sz="200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32830" y="503753"/>
            <a:ext cx="6252329" cy="572453"/>
          </a:xfrm>
          <a:prstGeom prst="rect">
            <a:avLst/>
          </a:prstGeom>
          <a:noFill/>
          <a:ln/>
        </p:spPr>
        <p:txBody>
          <a:bodyPr wrap="none" lIns="0" tIns="0" rIns="0" bIns="0" rtlCol="0" anchor="t"/>
          <a:lstStyle/>
          <a:p>
            <a:pPr marL="0" indent="0" algn="just">
              <a:lnSpc>
                <a:spcPct val="150000"/>
              </a:lnSpc>
              <a:buNone/>
            </a:pPr>
            <a:r>
              <a:rPr lang="en-US" sz="4500" dirty="0">
                <a:solidFill>
                  <a:srgbClr val="EFD5FA"/>
                </a:solidFill>
                <a:latin typeface="Times New Roman" panose="02020603050405020304" pitchFamily="18" charset="0"/>
                <a:ea typeface="Instrument Sans Medium" pitchFamily="34" charset="-122"/>
                <a:cs typeface="Times New Roman" panose="02020603050405020304" pitchFamily="18" charset="0"/>
              </a:rPr>
              <a:t>Kiến Trúc Hệ Thống Mạnh Mẽ</a:t>
            </a:r>
            <a:endParaRPr lang="en-US" sz="4500" dirty="0">
              <a:latin typeface="Times New Roman" panose="02020603050405020304" pitchFamily="18" charset="0"/>
              <a:cs typeface="Times New Roman" panose="02020603050405020304" pitchFamily="18" charset="0"/>
            </a:endParaRPr>
          </a:p>
        </p:txBody>
      </p:sp>
      <p:sp>
        <p:nvSpPr>
          <p:cNvPr id="3" name="Text 1"/>
          <p:cNvSpPr/>
          <p:nvPr/>
        </p:nvSpPr>
        <p:spPr>
          <a:xfrm>
            <a:off x="732830" y="1442561"/>
            <a:ext cx="13164741" cy="586264"/>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Để xây dựng một nền tảng Blind Box và Gacha Game ổn định và hiệu quả, chúng tôi đã lựa chọn các công nghệ hiện đại và phù hợp, đảm bảo hiệu suất và khả năng mở rộng.</a:t>
            </a:r>
            <a:endParaRPr lang="en-US" sz="2000" dirty="0">
              <a:latin typeface="Times New Roman" panose="02020603050405020304" pitchFamily="18" charset="0"/>
              <a:cs typeface="Times New Roman" panose="02020603050405020304" pitchFamily="18" charset="0"/>
            </a:endParaRPr>
          </a:p>
        </p:txBody>
      </p:sp>
      <p:sp>
        <p:nvSpPr>
          <p:cNvPr id="4" name="Shape 2"/>
          <p:cNvSpPr/>
          <p:nvPr/>
        </p:nvSpPr>
        <p:spPr>
          <a:xfrm>
            <a:off x="732830" y="2441019"/>
            <a:ext cx="6358890" cy="2447806"/>
          </a:xfrm>
          <a:prstGeom prst="roundRect">
            <a:avLst>
              <a:gd name="adj" fmla="val 1123"/>
            </a:avLst>
          </a:prstGeom>
          <a:solidFill>
            <a:srgbClr val="434348"/>
          </a:solidFill>
          <a:ln/>
        </p:spPr>
        <p:txBody>
          <a:bodyPr/>
          <a:lstStyle/>
          <a:p>
            <a:pPr algn="just">
              <a:lnSpc>
                <a:spcPct val="150000"/>
              </a:lnSpc>
            </a:pPr>
            <a:endParaRPr lang="vi-VN" sz="2000" dirty="0">
              <a:latin typeface="Times New Roman" panose="02020603050405020304" pitchFamily="18" charset="0"/>
              <a:cs typeface="Times New Roman" panose="02020603050405020304" pitchFamily="18" charset="0"/>
            </a:endParaRPr>
          </a:p>
        </p:txBody>
      </p:sp>
      <p:sp>
        <p:nvSpPr>
          <p:cNvPr id="5" name="Shape 3"/>
          <p:cNvSpPr/>
          <p:nvPr/>
        </p:nvSpPr>
        <p:spPr>
          <a:xfrm>
            <a:off x="915948" y="2624137"/>
            <a:ext cx="549593" cy="549593"/>
          </a:xfrm>
          <a:prstGeom prst="roundRect">
            <a:avLst>
              <a:gd name="adj" fmla="val 16636103"/>
            </a:avLst>
          </a:prstGeom>
          <a:solidFill>
            <a:srgbClr val="FDC4C4"/>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pic>
        <p:nvPicPr>
          <p:cNvPr id="6"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67038" y="2775228"/>
            <a:ext cx="247293" cy="247293"/>
          </a:xfrm>
          <a:prstGeom prst="rect">
            <a:avLst/>
          </a:prstGeom>
        </p:spPr>
      </p:pic>
      <p:sp>
        <p:nvSpPr>
          <p:cNvPr id="7" name="Text 4"/>
          <p:cNvSpPr/>
          <p:nvPr/>
        </p:nvSpPr>
        <p:spPr>
          <a:xfrm>
            <a:off x="1648659" y="2548893"/>
            <a:ext cx="2290167" cy="286345"/>
          </a:xfrm>
          <a:prstGeom prst="rect">
            <a:avLst/>
          </a:prstGeom>
          <a:noFill/>
          <a:ln/>
        </p:spPr>
        <p:txBody>
          <a:bodyPr wrap="none" lIns="0" tIns="0" rIns="0" bIns="0" rtlCol="0" anchor="t"/>
          <a:lstStyle/>
          <a:p>
            <a:pPr marL="0" indent="0" algn="just">
              <a:lnSpc>
                <a:spcPct val="150000"/>
              </a:lnSpc>
              <a:buNone/>
            </a:pPr>
            <a:r>
              <a:rPr lang="en-US" sz="30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Backend</a:t>
            </a:r>
            <a:endParaRPr lang="en-US" sz="3000" b="1" dirty="0">
              <a:latin typeface="Times New Roman" panose="02020603050405020304" pitchFamily="18" charset="0"/>
              <a:cs typeface="Times New Roman" panose="02020603050405020304" pitchFamily="18" charset="0"/>
            </a:endParaRPr>
          </a:p>
        </p:txBody>
      </p:sp>
      <p:sp>
        <p:nvSpPr>
          <p:cNvPr id="8" name="Text 5"/>
          <p:cNvSpPr/>
          <p:nvPr/>
        </p:nvSpPr>
        <p:spPr>
          <a:xfrm>
            <a:off x="942499" y="3106061"/>
            <a:ext cx="5992654" cy="879396"/>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Sử dụng </a:t>
            </a:r>
            <a:r>
              <a:rPr lang="en-US" sz="2000" b="1">
                <a:solidFill>
                  <a:srgbClr val="C7CDD6"/>
                </a:solidFill>
                <a:latin typeface="Times New Roman" panose="02020603050405020304" pitchFamily="18" charset="0"/>
                <a:ea typeface="Inter" pitchFamily="34" charset="-122"/>
                <a:cs typeface="Times New Roman" panose="02020603050405020304" pitchFamily="18" charset="0"/>
              </a:rPr>
              <a:t>Java 21</a:t>
            </a:r>
            <a:r>
              <a:rPr lang="en-US" sz="2000">
                <a:solidFill>
                  <a:srgbClr val="C7CDD6"/>
                </a:solidFill>
                <a:latin typeface="Times New Roman" panose="02020603050405020304" pitchFamily="18" charset="0"/>
                <a:ea typeface="Inter" pitchFamily="34" charset="-122"/>
                <a:cs typeface="Times New Roman" panose="02020603050405020304" pitchFamily="18" charset="0"/>
              </a:rPr>
              <a:t> </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và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Spring Boot 3.4</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với các module quan trọng như Security, JPA, và Transaction Management để đảm bảo an toàn, quản lý dữ liệu hiệu quả và xử lý giao dịch đáng tin cậy.</a:t>
            </a:r>
            <a:endParaRPr lang="en-US" sz="2000" dirty="0">
              <a:latin typeface="Times New Roman" panose="02020603050405020304" pitchFamily="18" charset="0"/>
              <a:cs typeface="Times New Roman" panose="02020603050405020304" pitchFamily="18" charset="0"/>
            </a:endParaRPr>
          </a:p>
        </p:txBody>
      </p:sp>
      <p:sp>
        <p:nvSpPr>
          <p:cNvPr id="9" name="Shape 6"/>
          <p:cNvSpPr/>
          <p:nvPr/>
        </p:nvSpPr>
        <p:spPr>
          <a:xfrm>
            <a:off x="732830" y="5071943"/>
            <a:ext cx="6358890" cy="2447806"/>
          </a:xfrm>
          <a:prstGeom prst="roundRect">
            <a:avLst>
              <a:gd name="adj" fmla="val 1123"/>
            </a:avLst>
          </a:prstGeom>
          <a:solidFill>
            <a:srgbClr val="434348"/>
          </a:solidFill>
          <a:ln/>
        </p:spPr>
        <p:txBody>
          <a:bodyPr/>
          <a:lstStyle/>
          <a:p>
            <a:pPr algn="just">
              <a:lnSpc>
                <a:spcPct val="150000"/>
              </a:lnSpc>
            </a:pPr>
            <a:endParaRPr lang="vi-VN" sz="2000" dirty="0">
              <a:latin typeface="Times New Roman" panose="02020603050405020304" pitchFamily="18" charset="0"/>
              <a:cs typeface="Times New Roman" panose="02020603050405020304" pitchFamily="18" charset="0"/>
            </a:endParaRPr>
          </a:p>
        </p:txBody>
      </p:sp>
      <p:sp>
        <p:nvSpPr>
          <p:cNvPr id="10" name="Shape 7"/>
          <p:cNvSpPr/>
          <p:nvPr/>
        </p:nvSpPr>
        <p:spPr>
          <a:xfrm>
            <a:off x="915948" y="5255062"/>
            <a:ext cx="549593" cy="549593"/>
          </a:xfrm>
          <a:prstGeom prst="roundRect">
            <a:avLst>
              <a:gd name="adj" fmla="val 16636103"/>
            </a:avLst>
          </a:prstGeom>
          <a:solidFill>
            <a:srgbClr val="FDC4C4"/>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pic>
        <p:nvPicPr>
          <p:cNvPr id="11"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67038" y="5406152"/>
            <a:ext cx="247293" cy="247293"/>
          </a:xfrm>
          <a:prstGeom prst="rect">
            <a:avLst/>
          </a:prstGeom>
        </p:spPr>
      </p:pic>
      <p:sp>
        <p:nvSpPr>
          <p:cNvPr id="12" name="Text 8"/>
          <p:cNvSpPr/>
          <p:nvPr/>
        </p:nvSpPr>
        <p:spPr>
          <a:xfrm>
            <a:off x="1648659" y="5119807"/>
            <a:ext cx="2290167" cy="286345"/>
          </a:xfrm>
          <a:prstGeom prst="rect">
            <a:avLst/>
          </a:prstGeom>
          <a:noFill/>
          <a:ln/>
        </p:spPr>
        <p:txBody>
          <a:bodyPr wrap="none" lIns="0" tIns="0" rIns="0" bIns="0" rtlCol="0" anchor="t"/>
          <a:lstStyle/>
          <a:p>
            <a:pPr marL="0" indent="0" algn="just">
              <a:lnSpc>
                <a:spcPct val="150000"/>
              </a:lnSpc>
              <a:buNone/>
            </a:pPr>
            <a:r>
              <a:rPr lang="en-US" sz="30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Database</a:t>
            </a:r>
            <a:endParaRPr lang="en-US" sz="3000" b="1" dirty="0">
              <a:latin typeface="Times New Roman" panose="02020603050405020304" pitchFamily="18" charset="0"/>
              <a:cs typeface="Times New Roman" panose="02020603050405020304" pitchFamily="18" charset="0"/>
            </a:endParaRPr>
          </a:p>
        </p:txBody>
      </p:sp>
      <p:sp>
        <p:nvSpPr>
          <p:cNvPr id="13" name="Text 9"/>
          <p:cNvSpPr/>
          <p:nvPr/>
        </p:nvSpPr>
        <p:spPr>
          <a:xfrm>
            <a:off x="915948" y="5926220"/>
            <a:ext cx="5992654" cy="879396"/>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Lựa chọn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MS SQL Server</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với thiết kế cơ sở dữ liệu chuẩn hóa 3NF, cho phép quản lý các mối quan hệ phức tạp giữa các bảng một cách chặt chẽ và nhất quán.</a:t>
            </a:r>
            <a:endParaRPr lang="en-US" sz="2000" dirty="0">
              <a:latin typeface="Times New Roman" panose="02020603050405020304" pitchFamily="18" charset="0"/>
              <a:cs typeface="Times New Roman" panose="02020603050405020304" pitchFamily="18" charset="0"/>
            </a:endParaRPr>
          </a:p>
        </p:txBody>
      </p:sp>
      <p:sp>
        <p:nvSpPr>
          <p:cNvPr id="14" name="Shape 10"/>
          <p:cNvSpPr/>
          <p:nvPr/>
        </p:nvSpPr>
        <p:spPr>
          <a:xfrm>
            <a:off x="7546300" y="2441019"/>
            <a:ext cx="6358890" cy="2447806"/>
          </a:xfrm>
          <a:prstGeom prst="roundRect">
            <a:avLst>
              <a:gd name="adj" fmla="val 1123"/>
            </a:avLst>
          </a:prstGeom>
          <a:solidFill>
            <a:srgbClr val="434348"/>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15" name="Shape 11"/>
          <p:cNvSpPr/>
          <p:nvPr/>
        </p:nvSpPr>
        <p:spPr>
          <a:xfrm>
            <a:off x="7729418" y="2624137"/>
            <a:ext cx="549593" cy="549593"/>
          </a:xfrm>
          <a:prstGeom prst="roundRect">
            <a:avLst>
              <a:gd name="adj" fmla="val 16636103"/>
            </a:avLst>
          </a:prstGeom>
          <a:solidFill>
            <a:srgbClr val="FDC4C4"/>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pic>
        <p:nvPicPr>
          <p:cNvPr id="16"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880509" y="2775228"/>
            <a:ext cx="247293" cy="247293"/>
          </a:xfrm>
          <a:prstGeom prst="rect">
            <a:avLst/>
          </a:prstGeom>
        </p:spPr>
      </p:pic>
      <p:sp>
        <p:nvSpPr>
          <p:cNvPr id="17" name="Text 12"/>
          <p:cNvSpPr/>
          <p:nvPr/>
        </p:nvSpPr>
        <p:spPr>
          <a:xfrm>
            <a:off x="8462129" y="2491505"/>
            <a:ext cx="2290167" cy="286345"/>
          </a:xfrm>
          <a:prstGeom prst="rect">
            <a:avLst/>
          </a:prstGeom>
          <a:noFill/>
          <a:ln/>
        </p:spPr>
        <p:txBody>
          <a:bodyPr wrap="none" lIns="0" tIns="0" rIns="0" bIns="0" rtlCol="0" anchor="t"/>
          <a:lstStyle/>
          <a:p>
            <a:pPr marL="0" indent="0" algn="just">
              <a:lnSpc>
                <a:spcPct val="150000"/>
              </a:lnSpc>
              <a:buNone/>
            </a:pPr>
            <a:r>
              <a:rPr lang="en-US" sz="30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Frontend</a:t>
            </a:r>
            <a:endParaRPr lang="en-US" sz="3000" b="1" dirty="0">
              <a:latin typeface="Times New Roman" panose="02020603050405020304" pitchFamily="18" charset="0"/>
              <a:cs typeface="Times New Roman" panose="02020603050405020304" pitchFamily="18" charset="0"/>
            </a:endParaRPr>
          </a:p>
        </p:txBody>
      </p:sp>
      <p:sp>
        <p:nvSpPr>
          <p:cNvPr id="18" name="Text 13"/>
          <p:cNvSpPr/>
          <p:nvPr/>
        </p:nvSpPr>
        <p:spPr>
          <a:xfrm>
            <a:off x="7755969" y="3178136"/>
            <a:ext cx="5992654" cy="879396"/>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Giao diện người dùng được xây dựng bằng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Thymeleaf</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và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Bootstrap 5</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tập trung vào phong cách Neon Dark Mode hiện đại, tối ưu cho cả máy tính và thiết bị di động.</a:t>
            </a:r>
            <a:endParaRPr lang="en-US" sz="2000" dirty="0">
              <a:latin typeface="Times New Roman" panose="02020603050405020304" pitchFamily="18" charset="0"/>
              <a:cs typeface="Times New Roman" panose="02020603050405020304" pitchFamily="18" charset="0"/>
            </a:endParaRPr>
          </a:p>
        </p:txBody>
      </p:sp>
      <p:sp>
        <p:nvSpPr>
          <p:cNvPr id="19" name="Shape 14"/>
          <p:cNvSpPr/>
          <p:nvPr/>
        </p:nvSpPr>
        <p:spPr>
          <a:xfrm>
            <a:off x="7546300" y="5071943"/>
            <a:ext cx="6358890" cy="2447806"/>
          </a:xfrm>
          <a:prstGeom prst="roundRect">
            <a:avLst>
              <a:gd name="adj" fmla="val 1123"/>
            </a:avLst>
          </a:prstGeom>
          <a:solidFill>
            <a:srgbClr val="434348"/>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20" name="Shape 15"/>
          <p:cNvSpPr/>
          <p:nvPr/>
        </p:nvSpPr>
        <p:spPr>
          <a:xfrm>
            <a:off x="7729418" y="5255062"/>
            <a:ext cx="549593" cy="549593"/>
          </a:xfrm>
          <a:prstGeom prst="roundRect">
            <a:avLst>
              <a:gd name="adj" fmla="val 16636103"/>
            </a:avLst>
          </a:prstGeom>
          <a:solidFill>
            <a:srgbClr val="FDC4C4"/>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pic>
        <p:nvPicPr>
          <p:cNvPr id="21" name="Image 3" descr="preencoded.png"/>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880509" y="5406152"/>
            <a:ext cx="247293" cy="247293"/>
          </a:xfrm>
          <a:prstGeom prst="rect">
            <a:avLst/>
          </a:prstGeom>
        </p:spPr>
      </p:pic>
      <p:sp>
        <p:nvSpPr>
          <p:cNvPr id="22" name="Text 16"/>
          <p:cNvSpPr/>
          <p:nvPr/>
        </p:nvSpPr>
        <p:spPr>
          <a:xfrm>
            <a:off x="8462129" y="5157846"/>
            <a:ext cx="2290167" cy="286345"/>
          </a:xfrm>
          <a:prstGeom prst="rect">
            <a:avLst/>
          </a:prstGeom>
          <a:noFill/>
          <a:ln/>
        </p:spPr>
        <p:txBody>
          <a:bodyPr wrap="none" lIns="0" tIns="0" rIns="0" bIns="0" rtlCol="0" anchor="t"/>
          <a:lstStyle/>
          <a:p>
            <a:pPr marL="0" indent="0" algn="just">
              <a:lnSpc>
                <a:spcPct val="150000"/>
              </a:lnSpc>
              <a:buNone/>
            </a:pPr>
            <a:r>
              <a:rPr lang="en-US" sz="30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Công cụ phát triển</a:t>
            </a:r>
            <a:endParaRPr lang="en-US" sz="3000" b="1" dirty="0">
              <a:latin typeface="Times New Roman" panose="02020603050405020304" pitchFamily="18" charset="0"/>
              <a:cs typeface="Times New Roman" panose="02020603050405020304" pitchFamily="18" charset="0"/>
            </a:endParaRPr>
          </a:p>
        </p:txBody>
      </p:sp>
      <p:sp>
        <p:nvSpPr>
          <p:cNvPr id="23" name="Text 17"/>
          <p:cNvSpPr/>
          <p:nvPr/>
        </p:nvSpPr>
        <p:spPr>
          <a:xfrm>
            <a:off x="7729418" y="5955745"/>
            <a:ext cx="5992654" cy="879396"/>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Sử dụng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IntelliJ IDEA</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cho môi trường phát triển,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Maven</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để quản lý dự án và các thư viện, cùng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Postman</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để kiểm thử API, đảm bảo quy trình phát triển chuyên nghiệp.</a:t>
            </a:r>
            <a:endParaRPr lang="en-US" sz="2000" dirty="0">
              <a:latin typeface="Times New Roman" panose="02020603050405020304" pitchFamily="18" charset="0"/>
              <a:cs typeface="Times New Roman" panose="02020603050405020304" pitchFamily="18" charset="0"/>
            </a:endParaRPr>
          </a:p>
        </p:txBody>
      </p:sp>
      <p:pic>
        <p:nvPicPr>
          <p:cNvPr id="25" name="Picture 24" descr="A black rectangle with white text&#10;&#10;AI-generated content may be incorrect.">
            <a:extLst>
              <a:ext uri="{FF2B5EF4-FFF2-40B4-BE49-F238E27FC236}">
                <a16:creationId xmlns:a16="http://schemas.microsoft.com/office/drawing/2014/main" id="{FEF7931D-1A96-72EB-3D08-CFC068B0D3C8}"/>
              </a:ext>
            </a:extLst>
          </p:cNvPr>
          <p:cNvPicPr>
            <a:picLocks noChangeAspect="1"/>
          </p:cNvPicPr>
          <p:nvPr/>
        </p:nvPicPr>
        <p:blipFill>
          <a:blip r:embed="rId11"/>
          <a:stretch>
            <a:fillRect/>
          </a:stretch>
        </p:blipFill>
        <p:spPr>
          <a:xfrm>
            <a:off x="12248818" y="7658020"/>
            <a:ext cx="2381582" cy="57158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894636"/>
            <a:ext cx="8677394" cy="620078"/>
          </a:xfrm>
          <a:prstGeom prst="rect">
            <a:avLst/>
          </a:prstGeom>
          <a:noFill/>
          <a:ln/>
        </p:spPr>
        <p:txBody>
          <a:bodyPr wrap="none" lIns="0" tIns="0" rIns="0" bIns="0" rtlCol="0" anchor="t"/>
          <a:lstStyle/>
          <a:p>
            <a:pPr marL="0" indent="0" algn="just">
              <a:lnSpc>
                <a:spcPct val="150000"/>
              </a:lnSpc>
              <a:buNone/>
            </a:pPr>
            <a:r>
              <a:rPr lang="en-US" sz="4500" dirty="0">
                <a:solidFill>
                  <a:srgbClr val="EFD5FA"/>
                </a:solidFill>
                <a:latin typeface="Times New Roman" panose="02020603050405020304" pitchFamily="18" charset="0"/>
                <a:ea typeface="Instrument Sans Medium" pitchFamily="34" charset="-122"/>
                <a:cs typeface="Times New Roman" panose="02020603050405020304" pitchFamily="18" charset="0"/>
              </a:rPr>
              <a:t>Hệ Thống Dữ Liệu Chặt Chẽ (15 Bảng)</a:t>
            </a:r>
            <a:endParaRPr lang="en-US" sz="4500" dirty="0">
              <a:latin typeface="Times New Roman" panose="02020603050405020304" pitchFamily="18" charset="0"/>
              <a:cs typeface="Times New Roman" panose="02020603050405020304" pitchFamily="18" charset="0"/>
            </a:endParaRPr>
          </a:p>
        </p:txBody>
      </p:sp>
      <p:sp>
        <p:nvSpPr>
          <p:cNvPr id="3" name="Text 1"/>
          <p:cNvSpPr/>
          <p:nvPr/>
        </p:nvSpPr>
        <p:spPr>
          <a:xfrm>
            <a:off x="793790" y="1911548"/>
            <a:ext cx="13042821" cy="635079"/>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Cơ sở dữ liệu được thiết kế tỉ mỉ với 15 bảng, được chia thành 4 nhóm chính để quản lý toàn bộ nghiệp vụ của hệ thống một cách logic và hiệu quả.</a:t>
            </a:r>
            <a:endParaRPr lang="en-US" sz="2000" dirty="0">
              <a:latin typeface="Times New Roman" panose="02020603050405020304" pitchFamily="18" charset="0"/>
              <a:cs typeface="Times New Roman" panose="02020603050405020304" pitchFamily="18" charset="0"/>
            </a:endParaRPr>
          </a:p>
        </p:txBody>
      </p:sp>
      <p:sp>
        <p:nvSpPr>
          <p:cNvPr id="4" name="Text 2"/>
          <p:cNvSpPr/>
          <p:nvPr/>
        </p:nvSpPr>
        <p:spPr>
          <a:xfrm>
            <a:off x="2254091" y="2852709"/>
            <a:ext cx="2480905" cy="310158"/>
          </a:xfrm>
          <a:prstGeom prst="rect">
            <a:avLst/>
          </a:prstGeom>
          <a:noFill/>
          <a:ln/>
        </p:spPr>
        <p:txBody>
          <a:bodyPr wrap="none" lIns="0" tIns="0" rIns="0" bIns="0" rtlCol="0" anchor="t"/>
          <a:lstStyle/>
          <a:p>
            <a:pPr marL="0" indent="0" algn="just">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User &amp; Wallet</a:t>
            </a:r>
            <a:endParaRPr lang="en-US" sz="2500" b="1" dirty="0">
              <a:latin typeface="Times New Roman" panose="02020603050405020304" pitchFamily="18" charset="0"/>
              <a:cs typeface="Times New Roman" panose="02020603050405020304" pitchFamily="18" charset="0"/>
            </a:endParaRPr>
          </a:p>
        </p:txBody>
      </p:sp>
      <p:sp>
        <p:nvSpPr>
          <p:cNvPr id="5" name="Text 3"/>
          <p:cNvSpPr/>
          <p:nvPr/>
        </p:nvSpPr>
        <p:spPr>
          <a:xfrm>
            <a:off x="793790" y="3416141"/>
            <a:ext cx="3941207" cy="1270159"/>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Quản lý thông tin tài khoản người dùng, ví tiền điện tử và lịch sử các giao dịch nạp/rút tiền, đảm bảo tính minh bạch và an toàn tài chính.</a:t>
            </a:r>
            <a:endParaRPr lang="en-US" sz="2000" dirty="0">
              <a:latin typeface="Times New Roman" panose="02020603050405020304" pitchFamily="18" charset="0"/>
              <a:cs typeface="Times New Roman" panose="02020603050405020304" pitchFamily="18" charset="0"/>
            </a:endParaRPr>
          </a:p>
        </p:txBody>
      </p:sp>
      <p:pic>
        <p:nvPicPr>
          <p:cNvPr id="6" name="Image 0" descr="preencoded.png"/>
          <p:cNvPicPr>
            <a:picLocks noChangeAspect="1"/>
          </p:cNvPicPr>
          <p:nvPr/>
        </p:nvPicPr>
        <p:blipFill>
          <a:blip r:embed="rId3"/>
          <a:stretch>
            <a:fillRect/>
          </a:stretch>
        </p:blipFill>
        <p:spPr>
          <a:xfrm>
            <a:off x="5032653" y="2769870"/>
            <a:ext cx="4564975" cy="4564975"/>
          </a:xfrm>
          <a:prstGeom prst="rect">
            <a:avLst/>
          </a:prstGeom>
        </p:spPr>
      </p:pic>
      <p:pic>
        <p:nvPicPr>
          <p:cNvPr id="7"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036766" y="3773984"/>
            <a:ext cx="296942" cy="296942"/>
          </a:xfrm>
          <a:prstGeom prst="rect">
            <a:avLst/>
          </a:prstGeom>
        </p:spPr>
      </p:pic>
      <p:sp>
        <p:nvSpPr>
          <p:cNvPr id="8" name="Text 4"/>
          <p:cNvSpPr/>
          <p:nvPr/>
        </p:nvSpPr>
        <p:spPr>
          <a:xfrm>
            <a:off x="9895284" y="2852709"/>
            <a:ext cx="2480905" cy="310158"/>
          </a:xfrm>
          <a:prstGeom prst="rect">
            <a:avLst/>
          </a:prstGeom>
          <a:noFill/>
          <a:ln/>
        </p:spPr>
        <p:txBody>
          <a:bodyPr wrap="none" lIns="0" tIns="0" rIns="0" bIns="0" rtlCol="0" anchor="t"/>
          <a:lstStyle/>
          <a:p>
            <a:pPr marL="0" indent="0" algn="just">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Product &amp; Gacha</a:t>
            </a:r>
            <a:endParaRPr lang="en-US" sz="2500" b="1" dirty="0">
              <a:latin typeface="Times New Roman" panose="02020603050405020304" pitchFamily="18" charset="0"/>
              <a:cs typeface="Times New Roman" panose="02020603050405020304" pitchFamily="18" charset="0"/>
            </a:endParaRPr>
          </a:p>
        </p:txBody>
      </p:sp>
      <p:sp>
        <p:nvSpPr>
          <p:cNvPr id="9" name="Text 5"/>
          <p:cNvSpPr/>
          <p:nvPr/>
        </p:nvSpPr>
        <p:spPr>
          <a:xfrm>
            <a:off x="9895284" y="3416141"/>
            <a:ext cx="3941326" cy="1270159"/>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Lưu trữ thông tin về các hộp mù (BlindBoxes), vật phẩm (BoxItems) bên trong và đặc biệt là cấu hình tỉ lệ rơi (Probability) của từng vật phẩm.</a:t>
            </a:r>
            <a:endParaRPr lang="en-US" sz="2000" dirty="0">
              <a:latin typeface="Times New Roman" panose="02020603050405020304" pitchFamily="18" charset="0"/>
              <a:cs typeface="Times New Roman" panose="02020603050405020304" pitchFamily="18" charset="0"/>
            </a:endParaRPr>
          </a:p>
        </p:txBody>
      </p:sp>
      <p:pic>
        <p:nvPicPr>
          <p:cNvPr id="10" name="Image 2" descr="preencoded.png"/>
          <p:cNvPicPr>
            <a:picLocks noChangeAspect="1"/>
          </p:cNvPicPr>
          <p:nvPr/>
        </p:nvPicPr>
        <p:blipFill>
          <a:blip r:embed="rId6"/>
          <a:stretch>
            <a:fillRect/>
          </a:stretch>
        </p:blipFill>
        <p:spPr>
          <a:xfrm>
            <a:off x="5032653" y="2769870"/>
            <a:ext cx="4564975" cy="4564975"/>
          </a:xfrm>
          <a:prstGeom prst="rect">
            <a:avLst/>
          </a:prstGeom>
        </p:spPr>
      </p:pic>
      <p:pic>
        <p:nvPicPr>
          <p:cNvPr id="11" name="Image 3"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296335" y="3773984"/>
            <a:ext cx="296942" cy="296942"/>
          </a:xfrm>
          <a:prstGeom prst="rect">
            <a:avLst/>
          </a:prstGeom>
        </p:spPr>
      </p:pic>
      <p:sp>
        <p:nvSpPr>
          <p:cNvPr id="12" name="Text 6"/>
          <p:cNvSpPr/>
          <p:nvPr/>
        </p:nvSpPr>
        <p:spPr>
          <a:xfrm>
            <a:off x="9895284" y="5307212"/>
            <a:ext cx="2480905" cy="310158"/>
          </a:xfrm>
          <a:prstGeom prst="rect">
            <a:avLst/>
          </a:prstGeom>
          <a:noFill/>
          <a:ln/>
        </p:spPr>
        <p:txBody>
          <a:bodyPr wrap="none" lIns="0" tIns="0" rIns="0" bIns="0" rtlCol="0" anchor="t"/>
          <a:lstStyle/>
          <a:p>
            <a:pPr marL="0" indent="0" algn="just">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Inventory &amp; Ship</a:t>
            </a:r>
            <a:endParaRPr lang="en-US" sz="2500" b="1" dirty="0">
              <a:latin typeface="Times New Roman" panose="02020603050405020304" pitchFamily="18" charset="0"/>
              <a:cs typeface="Times New Roman" panose="02020603050405020304" pitchFamily="18" charset="0"/>
            </a:endParaRPr>
          </a:p>
        </p:txBody>
      </p:sp>
      <p:sp>
        <p:nvSpPr>
          <p:cNvPr id="13" name="Text 7"/>
          <p:cNvSpPr/>
          <p:nvPr/>
        </p:nvSpPr>
        <p:spPr>
          <a:xfrm>
            <a:off x="9895284" y="5847517"/>
            <a:ext cx="3941326" cy="1270159"/>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Quản lý kho đồ ảo của người dùng (UserInventory) và các yêu cầu vận chuyển (ShipmentRequests), giúp người dùng dễ dàng theo dõi và nhận vật phẩm.</a:t>
            </a:r>
            <a:endParaRPr lang="en-US" sz="2000" dirty="0">
              <a:latin typeface="Times New Roman" panose="02020603050405020304" pitchFamily="18" charset="0"/>
              <a:cs typeface="Times New Roman" panose="02020603050405020304" pitchFamily="18" charset="0"/>
            </a:endParaRPr>
          </a:p>
        </p:txBody>
      </p:sp>
      <p:pic>
        <p:nvPicPr>
          <p:cNvPr id="14" name="Image 4" descr="preencoded.png"/>
          <p:cNvPicPr>
            <a:picLocks noChangeAspect="1"/>
          </p:cNvPicPr>
          <p:nvPr/>
        </p:nvPicPr>
        <p:blipFill>
          <a:blip r:embed="rId9"/>
          <a:stretch>
            <a:fillRect/>
          </a:stretch>
        </p:blipFill>
        <p:spPr>
          <a:xfrm>
            <a:off x="5032653" y="2769870"/>
            <a:ext cx="4564975" cy="4564975"/>
          </a:xfrm>
          <a:prstGeom prst="rect">
            <a:avLst/>
          </a:prstGeom>
        </p:spPr>
      </p:pic>
      <p:pic>
        <p:nvPicPr>
          <p:cNvPr id="15" name="Image 5" descr="preencoded.png"/>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296335" y="6033552"/>
            <a:ext cx="296942" cy="296942"/>
          </a:xfrm>
          <a:prstGeom prst="rect">
            <a:avLst/>
          </a:prstGeom>
        </p:spPr>
      </p:pic>
      <p:sp>
        <p:nvSpPr>
          <p:cNvPr id="16" name="Text 8"/>
          <p:cNvSpPr/>
          <p:nvPr/>
        </p:nvSpPr>
        <p:spPr>
          <a:xfrm>
            <a:off x="2254092" y="5272763"/>
            <a:ext cx="2480905" cy="310158"/>
          </a:xfrm>
          <a:prstGeom prst="rect">
            <a:avLst/>
          </a:prstGeom>
          <a:noFill/>
          <a:ln/>
        </p:spPr>
        <p:txBody>
          <a:bodyPr wrap="none" lIns="0" tIns="0" rIns="0" bIns="0" rtlCol="0" anchor="t"/>
          <a:lstStyle/>
          <a:p>
            <a:pPr marL="0" indent="0" algn="just">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Interaction</a:t>
            </a:r>
            <a:endParaRPr lang="en-US" sz="2500" b="1" dirty="0">
              <a:latin typeface="Times New Roman" panose="02020603050405020304" pitchFamily="18" charset="0"/>
              <a:cs typeface="Times New Roman" panose="02020603050405020304" pitchFamily="18" charset="0"/>
            </a:endParaRPr>
          </a:p>
        </p:txBody>
      </p:sp>
      <p:sp>
        <p:nvSpPr>
          <p:cNvPr id="17" name="Text 9"/>
          <p:cNvSpPr/>
          <p:nvPr/>
        </p:nvSpPr>
        <p:spPr>
          <a:xfrm>
            <a:off x="793790" y="6006227"/>
            <a:ext cx="3941207" cy="952619"/>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Chứa dữ liệu về tin tức, banner quảng cáo và các phản hồi từ người dùng, hỗ trợ tương tác và truyền thông trong hệ thống.</a:t>
            </a:r>
            <a:endParaRPr lang="en-US" sz="2000" dirty="0">
              <a:latin typeface="Times New Roman" panose="02020603050405020304" pitchFamily="18" charset="0"/>
              <a:cs typeface="Times New Roman" panose="02020603050405020304" pitchFamily="18" charset="0"/>
            </a:endParaRPr>
          </a:p>
        </p:txBody>
      </p:sp>
      <p:pic>
        <p:nvPicPr>
          <p:cNvPr id="18" name="Image 6" descr="preencoded.png"/>
          <p:cNvPicPr>
            <a:picLocks noChangeAspect="1"/>
          </p:cNvPicPr>
          <p:nvPr/>
        </p:nvPicPr>
        <p:blipFill>
          <a:blip r:embed="rId12"/>
          <a:stretch>
            <a:fillRect/>
          </a:stretch>
        </p:blipFill>
        <p:spPr>
          <a:xfrm>
            <a:off x="5032653" y="2769870"/>
            <a:ext cx="4564975" cy="4564975"/>
          </a:xfrm>
          <a:prstGeom prst="rect">
            <a:avLst/>
          </a:prstGeom>
        </p:spPr>
      </p:pic>
      <p:pic>
        <p:nvPicPr>
          <p:cNvPr id="19" name="Image 7" descr="preencoded.png"/>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6036766" y="6033552"/>
            <a:ext cx="296942" cy="296942"/>
          </a:xfrm>
          <a:prstGeom prst="rect">
            <a:avLst/>
          </a:prstGeom>
        </p:spPr>
      </p:pic>
      <p:pic>
        <p:nvPicPr>
          <p:cNvPr id="21" name="Picture 20" descr="A black rectangle with white text&#10;&#10;AI-generated content may be incorrect.">
            <a:extLst>
              <a:ext uri="{FF2B5EF4-FFF2-40B4-BE49-F238E27FC236}">
                <a16:creationId xmlns:a16="http://schemas.microsoft.com/office/drawing/2014/main" id="{C62A6B61-91A2-4674-383B-F2A5E33E2127}"/>
              </a:ext>
            </a:extLst>
          </p:cNvPr>
          <p:cNvPicPr>
            <a:picLocks noChangeAspect="1"/>
          </p:cNvPicPr>
          <p:nvPr/>
        </p:nvPicPr>
        <p:blipFill>
          <a:blip r:embed="rId15"/>
          <a:stretch>
            <a:fillRect/>
          </a:stretch>
        </p:blipFill>
        <p:spPr>
          <a:xfrm>
            <a:off x="12248818" y="7605769"/>
            <a:ext cx="2381582" cy="57158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10922" y="630317"/>
            <a:ext cx="6636544" cy="555427"/>
          </a:xfrm>
          <a:prstGeom prst="rect">
            <a:avLst/>
          </a:prstGeom>
          <a:noFill/>
          <a:ln/>
        </p:spPr>
        <p:txBody>
          <a:bodyPr wrap="none" lIns="0" tIns="0" rIns="0" bIns="0" rtlCol="0" anchor="t"/>
          <a:lstStyle/>
          <a:p>
            <a:pPr marL="0" indent="0" algn="l">
              <a:lnSpc>
                <a:spcPts val="4350"/>
              </a:lnSpc>
              <a:buNone/>
            </a:pPr>
            <a:r>
              <a:rPr lang="en-US" sz="4500" dirty="0">
                <a:solidFill>
                  <a:srgbClr val="EFD5FA"/>
                </a:solidFill>
                <a:latin typeface="Times New Roman" panose="02020603050405020304" pitchFamily="18" charset="0"/>
                <a:ea typeface="Instrument Sans Medium" pitchFamily="34" charset="-122"/>
                <a:cs typeface="Times New Roman" panose="02020603050405020304" pitchFamily="18" charset="0"/>
              </a:rPr>
              <a:t>Quy Trình Trải Nghiệm Khác Biệt</a:t>
            </a:r>
            <a:endParaRPr lang="en-US" sz="4500" dirty="0">
              <a:latin typeface="Times New Roman" panose="02020603050405020304" pitchFamily="18" charset="0"/>
              <a:cs typeface="Times New Roman" panose="02020603050405020304" pitchFamily="18" charset="0"/>
            </a:endParaRPr>
          </a:p>
        </p:txBody>
      </p:sp>
      <p:sp>
        <p:nvSpPr>
          <p:cNvPr id="3" name="Text 1"/>
          <p:cNvSpPr/>
          <p:nvPr/>
        </p:nvSpPr>
        <p:spPr>
          <a:xfrm>
            <a:off x="710922" y="1323142"/>
            <a:ext cx="13208556" cy="284321"/>
          </a:xfrm>
          <a:prstGeom prst="rect">
            <a:avLst/>
          </a:prstGeom>
          <a:noFill/>
          <a:ln/>
        </p:spPr>
        <p:txBody>
          <a:bodyPr wrap="none" lIns="0" tIns="0" rIns="0" bIns="0" rtlCol="0" anchor="t"/>
          <a:lstStyle/>
          <a:p>
            <a:pPr marL="0" indent="0" algn="l">
              <a:lnSpc>
                <a:spcPts val="22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Hệ thống được xây dựng với một luồng nghiệp vụ rõ ràng, mang đến trải nghiệm liền mạch và hấp dẫn từ việc nạp tiền đến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khi</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a:t>
            </a:r>
          </a:p>
          <a:p>
            <a:pPr marL="0" indent="0" algn="l">
              <a:lnSpc>
                <a:spcPts val="2200"/>
              </a:lnSpc>
              <a:buNone/>
            </a:pP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nhận</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được vật phẩm yêu thích.</a:t>
            </a:r>
            <a:endParaRPr lang="en-US" sz="2000" dirty="0">
              <a:latin typeface="Times New Roman" panose="02020603050405020304" pitchFamily="18" charset="0"/>
              <a:cs typeface="Times New Roman" panose="02020603050405020304" pitchFamily="18" charset="0"/>
            </a:endParaRPr>
          </a:p>
        </p:txBody>
      </p:sp>
      <p:pic>
        <p:nvPicPr>
          <p:cNvPr id="4" name="Image 0" descr="preencoded.png"/>
          <p:cNvPicPr>
            <a:picLocks noChangeAspect="1"/>
          </p:cNvPicPr>
          <p:nvPr/>
        </p:nvPicPr>
        <p:blipFill>
          <a:blip r:embed="rId3"/>
          <a:stretch>
            <a:fillRect/>
          </a:stretch>
        </p:blipFill>
        <p:spPr>
          <a:xfrm>
            <a:off x="710922" y="2025372"/>
            <a:ext cx="888683" cy="1066443"/>
          </a:xfrm>
          <a:prstGeom prst="rect">
            <a:avLst/>
          </a:prstGeom>
        </p:spPr>
      </p:pic>
      <p:sp>
        <p:nvSpPr>
          <p:cNvPr id="5" name="Text 2"/>
          <p:cNvSpPr/>
          <p:nvPr/>
        </p:nvSpPr>
        <p:spPr>
          <a:xfrm>
            <a:off x="1777246" y="2203013"/>
            <a:ext cx="2221944" cy="277654"/>
          </a:xfrm>
          <a:prstGeom prst="rect">
            <a:avLst/>
          </a:prstGeom>
          <a:noFill/>
          <a:ln/>
        </p:spPr>
        <p:txBody>
          <a:bodyPr wrap="none" lIns="0" tIns="0" rIns="0" bIns="0" rtlCol="0" anchor="t"/>
          <a:lstStyle/>
          <a:p>
            <a:pPr marL="0" indent="0" algn="l">
              <a:lnSpc>
                <a:spcPts val="2150"/>
              </a:lnSpc>
              <a:buNone/>
            </a:pPr>
            <a:r>
              <a:rPr lang="en-US" sz="20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Nạp tiền (Deposit)</a:t>
            </a:r>
            <a:endParaRPr lang="en-US" sz="2000" b="1" dirty="0">
              <a:latin typeface="Times New Roman" panose="02020603050405020304" pitchFamily="18" charset="0"/>
              <a:cs typeface="Times New Roman" panose="02020603050405020304" pitchFamily="18" charset="0"/>
            </a:endParaRPr>
          </a:p>
        </p:txBody>
      </p:sp>
      <p:sp>
        <p:nvSpPr>
          <p:cNvPr id="6" name="Text 3"/>
          <p:cNvSpPr/>
          <p:nvPr/>
        </p:nvSpPr>
        <p:spPr>
          <a:xfrm>
            <a:off x="1777246" y="2587228"/>
            <a:ext cx="12142232" cy="284321"/>
          </a:xfrm>
          <a:prstGeom prst="rect">
            <a:avLst/>
          </a:prstGeom>
          <a:noFill/>
          <a:ln/>
        </p:spPr>
        <p:txBody>
          <a:bodyPr wrap="none" lIns="0" tIns="0" rIns="0" bIns="0" rtlCol="0" anchor="t"/>
          <a:lstStyle/>
          <a:p>
            <a:pPr marL="0" indent="0" algn="l">
              <a:lnSpc>
                <a:spcPts val="22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Người dùng nạp tiền vào hệ thống, số tiền này sẽ được chuyển vào ví ảo để sử dụng cho các giao dịch.</a:t>
            </a:r>
            <a:endParaRPr lang="en-US" sz="2000" dirty="0">
              <a:latin typeface="Times New Roman" panose="02020603050405020304" pitchFamily="18" charset="0"/>
              <a:cs typeface="Times New Roman" panose="02020603050405020304" pitchFamily="18" charset="0"/>
            </a:endParaRPr>
          </a:p>
        </p:txBody>
      </p:sp>
      <p:pic>
        <p:nvPicPr>
          <p:cNvPr id="7" name="Image 1" descr="preencoded.png"/>
          <p:cNvPicPr>
            <a:picLocks noChangeAspect="1"/>
          </p:cNvPicPr>
          <p:nvPr/>
        </p:nvPicPr>
        <p:blipFill>
          <a:blip r:embed="rId4"/>
          <a:stretch>
            <a:fillRect/>
          </a:stretch>
        </p:blipFill>
        <p:spPr>
          <a:xfrm>
            <a:off x="710922" y="3091815"/>
            <a:ext cx="888683" cy="1308140"/>
          </a:xfrm>
          <a:prstGeom prst="rect">
            <a:avLst/>
          </a:prstGeom>
        </p:spPr>
      </p:pic>
      <p:sp>
        <p:nvSpPr>
          <p:cNvPr id="8" name="Text 4"/>
          <p:cNvSpPr/>
          <p:nvPr/>
        </p:nvSpPr>
        <p:spPr>
          <a:xfrm>
            <a:off x="1777246" y="3269456"/>
            <a:ext cx="2221944" cy="277654"/>
          </a:xfrm>
          <a:prstGeom prst="rect">
            <a:avLst/>
          </a:prstGeom>
          <a:noFill/>
          <a:ln/>
        </p:spPr>
        <p:txBody>
          <a:bodyPr wrap="none" lIns="0" tIns="0" rIns="0" bIns="0" rtlCol="0" anchor="t"/>
          <a:lstStyle/>
          <a:p>
            <a:pPr marL="0" indent="0" algn="l">
              <a:lnSpc>
                <a:spcPts val="2150"/>
              </a:lnSpc>
              <a:buNone/>
            </a:pPr>
            <a:r>
              <a:rPr lang="en-US" sz="20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Mua &amp; Mở hộp</a:t>
            </a:r>
            <a:endParaRPr lang="en-US" sz="2000" b="1" dirty="0">
              <a:latin typeface="Times New Roman" panose="02020603050405020304" pitchFamily="18" charset="0"/>
              <a:cs typeface="Times New Roman" panose="02020603050405020304" pitchFamily="18" charset="0"/>
            </a:endParaRPr>
          </a:p>
        </p:txBody>
      </p:sp>
      <p:sp>
        <p:nvSpPr>
          <p:cNvPr id="9" name="Text 5"/>
          <p:cNvSpPr/>
          <p:nvPr/>
        </p:nvSpPr>
        <p:spPr>
          <a:xfrm>
            <a:off x="1777246" y="3653671"/>
            <a:ext cx="12142232" cy="568643"/>
          </a:xfrm>
          <a:prstGeom prst="rect">
            <a:avLst/>
          </a:prstGeom>
          <a:noFill/>
          <a:ln/>
        </p:spPr>
        <p:txBody>
          <a:bodyPr wrap="square" lIns="0" tIns="0" rIns="0" bIns="0" rtlCol="0" anchor="t"/>
          <a:lstStyle/>
          <a:p>
            <a:pPr marL="0" indent="0" algn="l">
              <a:lnSpc>
                <a:spcPts val="22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Sử dụng tiền trong ví để mua và mở các hộp mù. Thuật toán RNG sẽ quyết định vật phẩm nhận được, sau đó vật phẩm sẽ tự động bay vào kho ảo của người dùng.</a:t>
            </a:r>
            <a:endParaRPr lang="en-US" sz="2000" dirty="0">
              <a:latin typeface="Times New Roman" panose="02020603050405020304" pitchFamily="18" charset="0"/>
              <a:cs typeface="Times New Roman" panose="02020603050405020304" pitchFamily="18" charset="0"/>
            </a:endParaRPr>
          </a:p>
        </p:txBody>
      </p:sp>
      <p:pic>
        <p:nvPicPr>
          <p:cNvPr id="10" name="Image 2" descr="preencoded.png"/>
          <p:cNvPicPr>
            <a:picLocks noChangeAspect="1"/>
          </p:cNvPicPr>
          <p:nvPr/>
        </p:nvPicPr>
        <p:blipFill>
          <a:blip r:embed="rId5"/>
          <a:stretch>
            <a:fillRect/>
          </a:stretch>
        </p:blipFill>
        <p:spPr>
          <a:xfrm>
            <a:off x="710922" y="4399955"/>
            <a:ext cx="888683" cy="1066443"/>
          </a:xfrm>
          <a:prstGeom prst="rect">
            <a:avLst/>
          </a:prstGeom>
        </p:spPr>
      </p:pic>
      <p:sp>
        <p:nvSpPr>
          <p:cNvPr id="11" name="Text 6"/>
          <p:cNvSpPr/>
          <p:nvPr/>
        </p:nvSpPr>
        <p:spPr>
          <a:xfrm>
            <a:off x="1777246" y="4577596"/>
            <a:ext cx="2221944" cy="277654"/>
          </a:xfrm>
          <a:prstGeom prst="rect">
            <a:avLst/>
          </a:prstGeom>
          <a:noFill/>
          <a:ln/>
        </p:spPr>
        <p:txBody>
          <a:bodyPr wrap="none" lIns="0" tIns="0" rIns="0" bIns="0" rtlCol="0" anchor="t"/>
          <a:lstStyle/>
          <a:p>
            <a:pPr marL="0" indent="0" algn="l">
              <a:lnSpc>
                <a:spcPts val="2150"/>
              </a:lnSpc>
              <a:buNone/>
            </a:pPr>
            <a:r>
              <a:rPr lang="en-US" sz="20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Quản lý Kho</a:t>
            </a:r>
            <a:endParaRPr lang="en-US" sz="2000" b="1" dirty="0">
              <a:latin typeface="Times New Roman" panose="02020603050405020304" pitchFamily="18" charset="0"/>
              <a:cs typeface="Times New Roman" panose="02020603050405020304" pitchFamily="18" charset="0"/>
            </a:endParaRPr>
          </a:p>
        </p:txBody>
      </p:sp>
      <p:sp>
        <p:nvSpPr>
          <p:cNvPr id="12" name="Text 7"/>
          <p:cNvSpPr/>
          <p:nvPr/>
        </p:nvSpPr>
        <p:spPr>
          <a:xfrm>
            <a:off x="1777246" y="4961811"/>
            <a:ext cx="12142232" cy="284321"/>
          </a:xfrm>
          <a:prstGeom prst="rect">
            <a:avLst/>
          </a:prstGeom>
          <a:noFill/>
          <a:ln/>
        </p:spPr>
        <p:txBody>
          <a:bodyPr wrap="none" lIns="0" tIns="0" rIns="0" bIns="0" rtlCol="0" anchor="t"/>
          <a:lstStyle/>
          <a:p>
            <a:pPr marL="0" indent="0" algn="l">
              <a:lnSpc>
                <a:spcPts val="22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Tại kho ảo, người dùng có thể xem bộ sưu tập của mình, quyết định bán lại vật phẩm không mong muốn hoặc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giữ</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lại</a:t>
            </a:r>
            <a:endParaRPr lang="en-US" sz="2000" dirty="0">
              <a:solidFill>
                <a:srgbClr val="C7CDD6"/>
              </a:solidFill>
              <a:latin typeface="Times New Roman" panose="02020603050405020304" pitchFamily="18" charset="0"/>
              <a:ea typeface="Inter" pitchFamily="34" charset="-122"/>
              <a:cs typeface="Times New Roman" panose="02020603050405020304" pitchFamily="18" charset="0"/>
            </a:endParaRPr>
          </a:p>
          <a:p>
            <a:pPr marL="0" indent="0" algn="l">
              <a:lnSpc>
                <a:spcPts val="22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để sưu tầm.</a:t>
            </a:r>
            <a:endParaRPr lang="en-US" sz="2000" dirty="0">
              <a:latin typeface="Times New Roman" panose="02020603050405020304" pitchFamily="18" charset="0"/>
              <a:cs typeface="Times New Roman" panose="02020603050405020304" pitchFamily="18" charset="0"/>
            </a:endParaRPr>
          </a:p>
        </p:txBody>
      </p:sp>
      <p:pic>
        <p:nvPicPr>
          <p:cNvPr id="13" name="Image 3" descr="preencoded.png"/>
          <p:cNvPicPr>
            <a:picLocks noChangeAspect="1"/>
          </p:cNvPicPr>
          <p:nvPr/>
        </p:nvPicPr>
        <p:blipFill>
          <a:blip r:embed="rId6"/>
          <a:stretch>
            <a:fillRect/>
          </a:stretch>
        </p:blipFill>
        <p:spPr>
          <a:xfrm>
            <a:off x="710922" y="5466398"/>
            <a:ext cx="888683" cy="1066443"/>
          </a:xfrm>
          <a:prstGeom prst="rect">
            <a:avLst/>
          </a:prstGeom>
        </p:spPr>
      </p:pic>
      <p:sp>
        <p:nvSpPr>
          <p:cNvPr id="14" name="Text 8"/>
          <p:cNvSpPr/>
          <p:nvPr/>
        </p:nvSpPr>
        <p:spPr>
          <a:xfrm>
            <a:off x="1777246" y="5752584"/>
            <a:ext cx="2221944" cy="277654"/>
          </a:xfrm>
          <a:prstGeom prst="rect">
            <a:avLst/>
          </a:prstGeom>
          <a:noFill/>
          <a:ln/>
        </p:spPr>
        <p:txBody>
          <a:bodyPr wrap="none" lIns="0" tIns="0" rIns="0" bIns="0" rtlCol="0" anchor="t"/>
          <a:lstStyle/>
          <a:p>
            <a:pPr marL="0" indent="0" algn="l">
              <a:lnSpc>
                <a:spcPts val="2150"/>
              </a:lnSpc>
              <a:buNone/>
            </a:pPr>
            <a:r>
              <a:rPr lang="en-US" sz="20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Yêu cầu Ship</a:t>
            </a:r>
            <a:endParaRPr lang="en-US" sz="2000" b="1" dirty="0">
              <a:latin typeface="Times New Roman" panose="02020603050405020304" pitchFamily="18" charset="0"/>
              <a:cs typeface="Times New Roman" panose="02020603050405020304" pitchFamily="18" charset="0"/>
            </a:endParaRPr>
          </a:p>
        </p:txBody>
      </p:sp>
      <p:sp>
        <p:nvSpPr>
          <p:cNvPr id="15" name="Text 9"/>
          <p:cNvSpPr/>
          <p:nvPr/>
        </p:nvSpPr>
        <p:spPr>
          <a:xfrm>
            <a:off x="1777246" y="6165094"/>
            <a:ext cx="12142232" cy="284321"/>
          </a:xfrm>
          <a:prstGeom prst="rect">
            <a:avLst/>
          </a:prstGeom>
          <a:noFill/>
          <a:ln/>
        </p:spPr>
        <p:txBody>
          <a:bodyPr wrap="none" lIns="0" tIns="0" rIns="0" bIns="0" rtlCol="0" anchor="t"/>
          <a:lstStyle/>
          <a:p>
            <a:pPr marL="0" indent="0" algn="l">
              <a:lnSpc>
                <a:spcPts val="22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Khi muốn nhận vật phẩm thực, người dùng chọn các vật phẩm từ kho ảo và điền địa chỉ nhận hàng để tạo yêu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cầu</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vận</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chuyển.</a:t>
            </a:r>
            <a:endParaRPr lang="en-US" sz="2000" dirty="0">
              <a:latin typeface="Times New Roman" panose="02020603050405020304" pitchFamily="18" charset="0"/>
              <a:cs typeface="Times New Roman" panose="02020603050405020304" pitchFamily="18" charset="0"/>
            </a:endParaRPr>
          </a:p>
        </p:txBody>
      </p:sp>
      <p:pic>
        <p:nvPicPr>
          <p:cNvPr id="16" name="Image 4" descr="preencoded.png"/>
          <p:cNvPicPr>
            <a:picLocks noChangeAspect="1"/>
          </p:cNvPicPr>
          <p:nvPr/>
        </p:nvPicPr>
        <p:blipFill>
          <a:blip r:embed="rId7"/>
          <a:stretch>
            <a:fillRect/>
          </a:stretch>
        </p:blipFill>
        <p:spPr>
          <a:xfrm>
            <a:off x="710922" y="6532840"/>
            <a:ext cx="888683" cy="1066443"/>
          </a:xfrm>
          <a:prstGeom prst="rect">
            <a:avLst/>
          </a:prstGeom>
        </p:spPr>
      </p:pic>
      <p:sp>
        <p:nvSpPr>
          <p:cNvPr id="17" name="Text 10"/>
          <p:cNvSpPr/>
          <p:nvPr/>
        </p:nvSpPr>
        <p:spPr>
          <a:xfrm>
            <a:off x="1777246" y="6710482"/>
            <a:ext cx="2658547" cy="277654"/>
          </a:xfrm>
          <a:prstGeom prst="rect">
            <a:avLst/>
          </a:prstGeom>
          <a:noFill/>
          <a:ln/>
        </p:spPr>
        <p:txBody>
          <a:bodyPr wrap="none" lIns="0" tIns="0" rIns="0" bIns="0" rtlCol="0" anchor="t"/>
          <a:lstStyle/>
          <a:p>
            <a:pPr marL="0" indent="0" algn="l">
              <a:lnSpc>
                <a:spcPts val="2150"/>
              </a:lnSpc>
              <a:buNone/>
            </a:pPr>
            <a:r>
              <a:rPr lang="en-US" sz="20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Admin Duyệt &amp; Giao hàng</a:t>
            </a:r>
            <a:endParaRPr lang="en-US" sz="2000" b="1" dirty="0">
              <a:latin typeface="Times New Roman" panose="02020603050405020304" pitchFamily="18" charset="0"/>
              <a:cs typeface="Times New Roman" panose="02020603050405020304" pitchFamily="18" charset="0"/>
            </a:endParaRPr>
          </a:p>
        </p:txBody>
      </p:sp>
      <p:sp>
        <p:nvSpPr>
          <p:cNvPr id="18" name="Text 11"/>
          <p:cNvSpPr/>
          <p:nvPr/>
        </p:nvSpPr>
        <p:spPr>
          <a:xfrm>
            <a:off x="1777246" y="7094696"/>
            <a:ext cx="12142232" cy="284321"/>
          </a:xfrm>
          <a:prstGeom prst="rect">
            <a:avLst/>
          </a:prstGeom>
          <a:noFill/>
          <a:ln/>
        </p:spPr>
        <p:txBody>
          <a:bodyPr wrap="none" lIns="0" tIns="0" rIns="0" bIns="0" rtlCol="0" anchor="t"/>
          <a:lstStyle/>
          <a:p>
            <a:pPr marL="0" indent="0" algn="l">
              <a:lnSpc>
                <a:spcPts val="22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Quản trị viên sẽ tiếp nhận và xử lý yêu cầu vận chuyển, sau đó tiến hành giao hàng vật phẩm đến tay người dùng.</a:t>
            </a:r>
            <a:endParaRPr lang="en-US" sz="2000" dirty="0">
              <a:latin typeface="Times New Roman" panose="02020603050405020304" pitchFamily="18" charset="0"/>
              <a:cs typeface="Times New Roman" panose="02020603050405020304" pitchFamily="18" charset="0"/>
            </a:endParaRPr>
          </a:p>
        </p:txBody>
      </p:sp>
      <p:pic>
        <p:nvPicPr>
          <p:cNvPr id="20" name="Picture 19" descr="A black rectangle with white text&#10;&#10;AI-generated content may be incorrect.">
            <a:extLst>
              <a:ext uri="{FF2B5EF4-FFF2-40B4-BE49-F238E27FC236}">
                <a16:creationId xmlns:a16="http://schemas.microsoft.com/office/drawing/2014/main" id="{F60940D4-7ED0-339D-EA4E-628C759A05B2}"/>
              </a:ext>
            </a:extLst>
          </p:cNvPr>
          <p:cNvPicPr>
            <a:picLocks noChangeAspect="1"/>
          </p:cNvPicPr>
          <p:nvPr/>
        </p:nvPicPr>
        <p:blipFill>
          <a:blip r:embed="rId8"/>
          <a:stretch>
            <a:fillRect/>
          </a:stretch>
        </p:blipFill>
        <p:spPr>
          <a:xfrm>
            <a:off x="12248818" y="7658020"/>
            <a:ext cx="2381582" cy="57158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86276" y="78026"/>
            <a:ext cx="5951577" cy="536138"/>
          </a:xfrm>
          <a:prstGeom prst="rect">
            <a:avLst/>
          </a:prstGeom>
          <a:noFill/>
          <a:ln/>
        </p:spPr>
        <p:txBody>
          <a:bodyPr wrap="none" lIns="0" tIns="0" rIns="0" bIns="0" rtlCol="0" anchor="t"/>
          <a:lstStyle/>
          <a:p>
            <a:pPr marL="0" indent="0" algn="just">
              <a:lnSpc>
                <a:spcPct val="150000"/>
              </a:lnSpc>
              <a:buNone/>
            </a:pPr>
            <a:r>
              <a:rPr lang="en-US" sz="4500" dirty="0">
                <a:solidFill>
                  <a:srgbClr val="EFD5FA"/>
                </a:solidFill>
                <a:latin typeface="Times New Roman" panose="02020603050405020304" pitchFamily="18" charset="0"/>
                <a:ea typeface="Instrument Sans Medium" pitchFamily="34" charset="-122"/>
                <a:cs typeface="Times New Roman" panose="02020603050405020304" pitchFamily="18" charset="0"/>
              </a:rPr>
              <a:t>Trải Nghiệm "Đập Hộp" Online</a:t>
            </a:r>
            <a:endParaRPr lang="en-US" sz="4500" dirty="0">
              <a:latin typeface="Times New Roman" panose="02020603050405020304" pitchFamily="18" charset="0"/>
              <a:cs typeface="Times New Roman" panose="02020603050405020304" pitchFamily="18" charset="0"/>
            </a:endParaRPr>
          </a:p>
        </p:txBody>
      </p:sp>
      <p:sp>
        <p:nvSpPr>
          <p:cNvPr id="3" name="Text 1"/>
          <p:cNvSpPr/>
          <p:nvPr/>
        </p:nvSpPr>
        <p:spPr>
          <a:xfrm>
            <a:off x="686276" y="1076563"/>
            <a:ext cx="13257848" cy="274439"/>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Các chức năng dành cho người dùng được thiết kế để tối ưu hóa sự tiện lợi và mang lại cảm giác phấn khích như khi mở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hộp</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a:t>
            </a:r>
          </a:p>
          <a:p>
            <a:pPr marL="0" indent="0" algn="just">
              <a:lnSpc>
                <a:spcPct val="150000"/>
              </a:lnSpc>
              <a:buNone/>
            </a:pP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vật</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phẩm thực tế.</a:t>
            </a:r>
            <a:endParaRPr lang="en-US" sz="2000" dirty="0">
              <a:latin typeface="Times New Roman" panose="02020603050405020304" pitchFamily="18" charset="0"/>
              <a:cs typeface="Times New Roman" panose="02020603050405020304" pitchFamily="18" charset="0"/>
            </a:endParaRPr>
          </a:p>
        </p:txBody>
      </p:sp>
      <p:pic>
        <p:nvPicPr>
          <p:cNvPr id="4" name="Image 0"/>
          <p:cNvPicPr>
            <a:picLocks noChangeAspect="1"/>
          </p:cNvPicPr>
          <p:nvPr/>
        </p:nvPicPr>
        <p:blipFill>
          <a:blip r:embed="rId3"/>
          <a:srcRect/>
          <a:stretch/>
        </p:blipFill>
        <p:spPr>
          <a:xfrm>
            <a:off x="1022310" y="2375895"/>
            <a:ext cx="3453924" cy="3008862"/>
          </a:xfrm>
          <a:prstGeom prst="rect">
            <a:avLst/>
          </a:prstGeom>
        </p:spPr>
      </p:pic>
      <p:sp>
        <p:nvSpPr>
          <p:cNvPr id="5" name="Text 2"/>
          <p:cNvSpPr/>
          <p:nvPr/>
        </p:nvSpPr>
        <p:spPr>
          <a:xfrm>
            <a:off x="1219557" y="5742245"/>
            <a:ext cx="2144554" cy="268010"/>
          </a:xfrm>
          <a:prstGeom prst="rect">
            <a:avLst/>
          </a:prstGeom>
          <a:noFill/>
          <a:ln/>
        </p:spPr>
        <p:txBody>
          <a:bodyPr wrap="none" lIns="0" tIns="0" rIns="0" bIns="0" rtlCol="0" anchor="t"/>
          <a:lstStyle/>
          <a:p>
            <a:pPr marL="0" indent="0" algn="just">
              <a:lnSpc>
                <a:spcPct val="150000"/>
              </a:lnSpc>
              <a:buNone/>
            </a:pPr>
            <a:r>
              <a:rPr lang="en-US" sz="2500" b="1" dirty="0">
                <a:solidFill>
                  <a:srgbClr val="EFD5FA"/>
                </a:solidFill>
                <a:latin typeface="Times New Roman" panose="02020603050405020304" pitchFamily="18" charset="0"/>
                <a:ea typeface="Instrument Sans Medium" pitchFamily="34" charset="-122"/>
                <a:cs typeface="Times New Roman" panose="02020603050405020304" pitchFamily="18" charset="0"/>
              </a:rPr>
              <a:t>Hệ thống Ví (Wallet)</a:t>
            </a:r>
            <a:endParaRPr lang="en-US" sz="2500" b="1" dirty="0">
              <a:latin typeface="Times New Roman" panose="02020603050405020304" pitchFamily="18" charset="0"/>
              <a:cs typeface="Times New Roman" panose="02020603050405020304" pitchFamily="18" charset="0"/>
            </a:endParaRPr>
          </a:p>
        </p:txBody>
      </p:sp>
      <p:sp>
        <p:nvSpPr>
          <p:cNvPr id="6" name="Text 3"/>
          <p:cNvSpPr/>
          <p:nvPr/>
        </p:nvSpPr>
        <p:spPr>
          <a:xfrm>
            <a:off x="686276" y="6329720"/>
            <a:ext cx="4139684" cy="823317"/>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Người dùng dễ dàng nạp tiền vào ví ảo của mình. Giao diện thân thiện giúp theo dõi biến động số dư và lịch sử giao dịch một cách minh bạch.</a:t>
            </a:r>
            <a:endParaRPr lang="en-US" sz="2000" dirty="0">
              <a:latin typeface="Times New Roman" panose="02020603050405020304" pitchFamily="18" charset="0"/>
              <a:cs typeface="Times New Roman" panose="02020603050405020304" pitchFamily="18" charset="0"/>
            </a:endParaRPr>
          </a:p>
        </p:txBody>
      </p:sp>
      <p:pic>
        <p:nvPicPr>
          <p:cNvPr id="7" name="Image 1"/>
          <p:cNvPicPr>
            <a:picLocks noChangeAspect="1"/>
          </p:cNvPicPr>
          <p:nvPr/>
        </p:nvPicPr>
        <p:blipFill>
          <a:blip r:embed="rId4"/>
          <a:srcRect/>
          <a:stretch/>
        </p:blipFill>
        <p:spPr>
          <a:xfrm>
            <a:off x="5588238" y="2375895"/>
            <a:ext cx="3453924" cy="3008862"/>
          </a:xfrm>
          <a:prstGeom prst="rect">
            <a:avLst/>
          </a:prstGeom>
        </p:spPr>
      </p:pic>
      <p:sp>
        <p:nvSpPr>
          <p:cNvPr id="8" name="Text 4"/>
          <p:cNvSpPr/>
          <p:nvPr/>
        </p:nvSpPr>
        <p:spPr>
          <a:xfrm>
            <a:off x="6014204" y="5772983"/>
            <a:ext cx="2144554" cy="268010"/>
          </a:xfrm>
          <a:prstGeom prst="rect">
            <a:avLst/>
          </a:prstGeom>
          <a:noFill/>
          <a:ln/>
        </p:spPr>
        <p:txBody>
          <a:bodyPr wrap="none" lIns="0" tIns="0" rIns="0" bIns="0" rtlCol="0" anchor="t"/>
          <a:lstStyle/>
          <a:p>
            <a:pPr marL="0" indent="0" algn="just">
              <a:lnSpc>
                <a:spcPct val="150000"/>
              </a:lnSpc>
              <a:buNone/>
            </a:pPr>
            <a:r>
              <a:rPr lang="en-US" sz="2500" b="1" dirty="0">
                <a:solidFill>
                  <a:srgbClr val="EFD5FA"/>
                </a:solidFill>
                <a:latin typeface="Times New Roman" panose="02020603050405020304" pitchFamily="18" charset="0"/>
                <a:ea typeface="Instrument Sans Medium" pitchFamily="34" charset="-122"/>
                <a:cs typeface="Times New Roman" panose="02020603050405020304" pitchFamily="18" charset="0"/>
              </a:rPr>
              <a:t>Mở Hộp (Unboxing)</a:t>
            </a:r>
            <a:endParaRPr lang="en-US" sz="2500" b="1" dirty="0">
              <a:latin typeface="Times New Roman" panose="02020603050405020304" pitchFamily="18" charset="0"/>
              <a:cs typeface="Times New Roman" panose="02020603050405020304" pitchFamily="18" charset="0"/>
            </a:endParaRPr>
          </a:p>
        </p:txBody>
      </p:sp>
      <p:sp>
        <p:nvSpPr>
          <p:cNvPr id="9" name="Text 5"/>
          <p:cNvSpPr/>
          <p:nvPr/>
        </p:nvSpPr>
        <p:spPr>
          <a:xfrm>
            <a:off x="5252204" y="6327398"/>
            <a:ext cx="4139684" cy="823317"/>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Trải nghiệm mở hộp được đầu tư với các animation đẹp mắt, hiển thị rõ ràng độ hiếm của vật phẩm (S/A/B), tăng thêm sự kịch tính và thỏa mãn.</a:t>
            </a:r>
            <a:endParaRPr lang="en-US" sz="2000" dirty="0">
              <a:latin typeface="Times New Roman" panose="02020603050405020304" pitchFamily="18" charset="0"/>
              <a:cs typeface="Times New Roman" panose="02020603050405020304" pitchFamily="18" charset="0"/>
            </a:endParaRPr>
          </a:p>
        </p:txBody>
      </p:sp>
      <p:pic>
        <p:nvPicPr>
          <p:cNvPr id="10" name="Image 2"/>
          <p:cNvPicPr>
            <a:picLocks noChangeAspect="1"/>
          </p:cNvPicPr>
          <p:nvPr/>
        </p:nvPicPr>
        <p:blipFill>
          <a:blip r:embed="rId5"/>
          <a:srcRect/>
          <a:stretch/>
        </p:blipFill>
        <p:spPr>
          <a:xfrm>
            <a:off x="10154166" y="2375895"/>
            <a:ext cx="3453924" cy="3008862"/>
          </a:xfrm>
          <a:prstGeom prst="rect">
            <a:avLst/>
          </a:prstGeom>
        </p:spPr>
      </p:pic>
      <p:sp>
        <p:nvSpPr>
          <p:cNvPr id="11" name="Text 6"/>
          <p:cNvSpPr/>
          <p:nvPr/>
        </p:nvSpPr>
        <p:spPr>
          <a:xfrm>
            <a:off x="10808851" y="5772983"/>
            <a:ext cx="2144554" cy="268010"/>
          </a:xfrm>
          <a:prstGeom prst="rect">
            <a:avLst/>
          </a:prstGeom>
          <a:noFill/>
          <a:ln/>
        </p:spPr>
        <p:txBody>
          <a:bodyPr wrap="none" lIns="0" tIns="0" rIns="0" bIns="0" rtlCol="0" anchor="t"/>
          <a:lstStyle/>
          <a:p>
            <a:pPr marL="0" indent="0" algn="just">
              <a:lnSpc>
                <a:spcPct val="150000"/>
              </a:lnSpc>
              <a:buNone/>
            </a:pPr>
            <a:r>
              <a:rPr lang="en-US" sz="2500" b="1" dirty="0">
                <a:solidFill>
                  <a:srgbClr val="EFD5FA"/>
                </a:solidFill>
                <a:latin typeface="Times New Roman" panose="02020603050405020304" pitchFamily="18" charset="0"/>
                <a:ea typeface="Instrument Sans Medium" pitchFamily="34" charset="-122"/>
                <a:cs typeface="Times New Roman" panose="02020603050405020304" pitchFamily="18" charset="0"/>
              </a:rPr>
              <a:t>Kho Đồ Cá Nhân</a:t>
            </a:r>
            <a:endParaRPr lang="en-US" sz="2500" b="1" dirty="0">
              <a:latin typeface="Times New Roman" panose="02020603050405020304" pitchFamily="18" charset="0"/>
              <a:cs typeface="Times New Roman" panose="02020603050405020304" pitchFamily="18" charset="0"/>
            </a:endParaRPr>
          </a:p>
        </p:txBody>
      </p:sp>
      <p:pic>
        <p:nvPicPr>
          <p:cNvPr id="14" name="Picture 13" descr="A black rectangle with white text&#10;&#10;AI-generated content may be incorrect.">
            <a:extLst>
              <a:ext uri="{FF2B5EF4-FFF2-40B4-BE49-F238E27FC236}">
                <a16:creationId xmlns:a16="http://schemas.microsoft.com/office/drawing/2014/main" id="{F1CC54DC-9A82-9B56-E1C2-370169C01D19}"/>
              </a:ext>
            </a:extLst>
          </p:cNvPr>
          <p:cNvPicPr>
            <a:picLocks noChangeAspect="1"/>
          </p:cNvPicPr>
          <p:nvPr/>
        </p:nvPicPr>
        <p:blipFill>
          <a:blip r:embed="rId6"/>
          <a:stretch>
            <a:fillRect/>
          </a:stretch>
        </p:blipFill>
        <p:spPr>
          <a:xfrm>
            <a:off x="12248818" y="7658020"/>
            <a:ext cx="2381582" cy="571580"/>
          </a:xfrm>
          <a:prstGeom prst="rect">
            <a:avLst/>
          </a:prstGeom>
        </p:spPr>
      </p:pic>
      <p:sp>
        <p:nvSpPr>
          <p:cNvPr id="12" name="Text 7"/>
          <p:cNvSpPr/>
          <p:nvPr/>
        </p:nvSpPr>
        <p:spPr>
          <a:xfrm>
            <a:off x="9818132" y="6206688"/>
            <a:ext cx="4139684" cy="1207671"/>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Một không gian riêng để người dùng quản lý bộ sưu tập của mình. Tại </a:t>
            </a:r>
            <a:r>
              <a:rPr lang="en-US" sz="2000">
                <a:solidFill>
                  <a:srgbClr val="C7CDD6"/>
                </a:solidFill>
                <a:latin typeface="Times New Roman" panose="02020603050405020304" pitchFamily="18" charset="0"/>
                <a:ea typeface="Inter" pitchFamily="34" charset="-122"/>
                <a:cs typeface="Times New Roman" panose="02020603050405020304" pitchFamily="18" charset="0"/>
              </a:rPr>
              <a:t>đây,có </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thể xem, sắp xếp và lựa chọn vật phẩm để yêu cầu ship về nhà bất cứ lúc nào.</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58471"/>
            <a:ext cx="6647617" cy="620078"/>
          </a:xfrm>
          <a:prstGeom prst="rect">
            <a:avLst/>
          </a:prstGeom>
          <a:noFill/>
          <a:ln/>
        </p:spPr>
        <p:txBody>
          <a:bodyPr wrap="none" lIns="0" tIns="0" rIns="0" bIns="0" rtlCol="0" anchor="t"/>
          <a:lstStyle/>
          <a:p>
            <a:pPr marL="0" indent="0" algn="just">
              <a:lnSpc>
                <a:spcPct val="150000"/>
              </a:lnSpc>
              <a:buNone/>
            </a:pPr>
            <a:r>
              <a:rPr lang="en-US" sz="4500" dirty="0">
                <a:solidFill>
                  <a:srgbClr val="EFD5FA"/>
                </a:solidFill>
                <a:latin typeface="Times New Roman" panose="02020603050405020304" pitchFamily="18" charset="0"/>
                <a:ea typeface="Instrument Sans Medium" pitchFamily="34" charset="-122"/>
                <a:cs typeface="Times New Roman" panose="02020603050405020304" pitchFamily="18" charset="0"/>
              </a:rPr>
              <a:t>Hệ Thống Quản Lý Toàn Diện</a:t>
            </a:r>
            <a:endParaRPr lang="en-US" sz="4500" dirty="0">
              <a:latin typeface="Times New Roman" panose="02020603050405020304" pitchFamily="18" charset="0"/>
              <a:cs typeface="Times New Roman" panose="02020603050405020304" pitchFamily="18" charset="0"/>
            </a:endParaRPr>
          </a:p>
        </p:txBody>
      </p:sp>
      <p:sp>
        <p:nvSpPr>
          <p:cNvPr id="3" name="Text 1"/>
          <p:cNvSpPr/>
          <p:nvPr/>
        </p:nvSpPr>
        <p:spPr>
          <a:xfrm>
            <a:off x="816650" y="1393189"/>
            <a:ext cx="13042821" cy="635079"/>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Để vận hành hiệu quả một nền tảng phức tạp như Blind Box và Gacha, hệ thống quản trị (Admin) đóng vai trò then chốt với các chức năng mạnh mẽ và trực quan.</a:t>
            </a:r>
            <a:endParaRPr lang="en-US" sz="2000" dirty="0">
              <a:latin typeface="Times New Roman" panose="02020603050405020304" pitchFamily="18" charset="0"/>
              <a:cs typeface="Times New Roman" panose="02020603050405020304" pitchFamily="18" charset="0"/>
            </a:endParaRPr>
          </a:p>
        </p:txBody>
      </p:sp>
      <p:sp>
        <p:nvSpPr>
          <p:cNvPr id="4" name="Shape 2"/>
          <p:cNvSpPr/>
          <p:nvPr/>
        </p:nvSpPr>
        <p:spPr>
          <a:xfrm>
            <a:off x="793790" y="3525082"/>
            <a:ext cx="4215289" cy="3663117"/>
          </a:xfrm>
          <a:prstGeom prst="roundRect">
            <a:avLst>
              <a:gd name="adj" fmla="val 975"/>
            </a:avLst>
          </a:prstGeom>
          <a:solidFill>
            <a:srgbClr val="242429"/>
          </a:solidFill>
          <a:ln w="22860">
            <a:solidFill>
              <a:srgbClr val="5C5C61"/>
            </a:solidFill>
            <a:prstDash val="solid"/>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5" name="Shape 3"/>
          <p:cNvSpPr/>
          <p:nvPr/>
        </p:nvSpPr>
        <p:spPr>
          <a:xfrm>
            <a:off x="816650" y="3547943"/>
            <a:ext cx="4169569" cy="595313"/>
          </a:xfrm>
          <a:prstGeom prst="roundRect">
            <a:avLst>
              <a:gd name="adj" fmla="val 393"/>
            </a:avLst>
          </a:prstGeom>
          <a:solidFill>
            <a:srgbClr val="434348"/>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6" name="Text 4"/>
          <p:cNvSpPr/>
          <p:nvPr/>
        </p:nvSpPr>
        <p:spPr>
          <a:xfrm>
            <a:off x="2752606" y="3659505"/>
            <a:ext cx="297656" cy="372070"/>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strument Sans Medium" pitchFamily="34" charset="-122"/>
                <a:cs typeface="Times New Roman" panose="02020603050405020304" pitchFamily="18" charset="0"/>
              </a:rPr>
              <a:t>1</a:t>
            </a:r>
            <a:endParaRPr lang="en-US" sz="2000" dirty="0">
              <a:latin typeface="Times New Roman" panose="02020603050405020304" pitchFamily="18" charset="0"/>
              <a:cs typeface="Times New Roman" panose="02020603050405020304" pitchFamily="18" charset="0"/>
            </a:endParaRPr>
          </a:p>
        </p:txBody>
      </p:sp>
      <p:sp>
        <p:nvSpPr>
          <p:cNvPr id="7" name="Text 5"/>
          <p:cNvSpPr/>
          <p:nvPr/>
        </p:nvSpPr>
        <p:spPr>
          <a:xfrm>
            <a:off x="931961" y="4146649"/>
            <a:ext cx="3259455" cy="310158"/>
          </a:xfrm>
          <a:prstGeom prst="rect">
            <a:avLst/>
          </a:prstGeom>
          <a:noFill/>
          <a:ln/>
        </p:spPr>
        <p:txBody>
          <a:bodyPr wrap="none" lIns="0" tIns="0" rIns="0" bIns="0" rtlCol="0" anchor="t"/>
          <a:lstStyle/>
          <a:p>
            <a:pPr marL="0" indent="0" algn="just">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Quản lý Vận đơn (Shipment)</a:t>
            </a:r>
            <a:endParaRPr lang="en-US" sz="2500" b="1" dirty="0">
              <a:latin typeface="Times New Roman" panose="02020603050405020304" pitchFamily="18" charset="0"/>
              <a:cs typeface="Times New Roman" panose="02020603050405020304" pitchFamily="18" charset="0"/>
            </a:endParaRPr>
          </a:p>
        </p:txBody>
      </p:sp>
      <p:sp>
        <p:nvSpPr>
          <p:cNvPr id="8" name="Text 6"/>
          <p:cNvSpPr/>
          <p:nvPr/>
        </p:nvSpPr>
        <p:spPr>
          <a:xfrm>
            <a:off x="1015008" y="4770834"/>
            <a:ext cx="3772853" cy="1587698"/>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Quy trình quản lý vận đơn ba bước: </a:t>
            </a:r>
            <a:r>
              <a:rPr lang="en-US" sz="2000" dirty="0">
                <a:solidFill>
                  <a:srgbClr val="FDC4C4"/>
                </a:solidFill>
                <a:latin typeface="Times New Roman" panose="02020603050405020304" pitchFamily="18" charset="0"/>
                <a:ea typeface="Inter" pitchFamily="34" charset="-122"/>
                <a:cs typeface="Times New Roman" panose="02020603050405020304" pitchFamily="18" charset="0"/>
              </a:rPr>
              <a:t>Pending</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(Đang chờ xử lý) -&gt; </a:t>
            </a:r>
            <a:r>
              <a:rPr lang="en-US" sz="2000" dirty="0">
                <a:solidFill>
                  <a:srgbClr val="FDC4C4"/>
                </a:solidFill>
                <a:latin typeface="Times New Roman" panose="02020603050405020304" pitchFamily="18" charset="0"/>
                <a:ea typeface="Inter" pitchFamily="34" charset="-122"/>
                <a:cs typeface="Times New Roman" panose="02020603050405020304" pitchFamily="18" charset="0"/>
              </a:rPr>
              <a:t>Shipping</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(Đang giao hàng) -&gt; </a:t>
            </a:r>
            <a:r>
              <a:rPr lang="en-US" sz="2000" dirty="0">
                <a:solidFill>
                  <a:srgbClr val="FDC4C4"/>
                </a:solidFill>
                <a:latin typeface="Times New Roman" panose="02020603050405020304" pitchFamily="18" charset="0"/>
                <a:ea typeface="Inter" pitchFamily="34" charset="-122"/>
                <a:cs typeface="Times New Roman" panose="02020603050405020304" pitchFamily="18" charset="0"/>
              </a:rPr>
              <a:t>Delivered</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(Đã giao thành công), giúp theo dõi đơn hàng chặt chẽ.</a:t>
            </a:r>
            <a:endParaRPr lang="en-US" sz="2000" dirty="0">
              <a:latin typeface="Times New Roman" panose="02020603050405020304" pitchFamily="18" charset="0"/>
              <a:cs typeface="Times New Roman" panose="02020603050405020304" pitchFamily="18" charset="0"/>
            </a:endParaRPr>
          </a:p>
        </p:txBody>
      </p:sp>
      <p:sp>
        <p:nvSpPr>
          <p:cNvPr id="9" name="Shape 7"/>
          <p:cNvSpPr/>
          <p:nvPr/>
        </p:nvSpPr>
        <p:spPr>
          <a:xfrm>
            <a:off x="5207437" y="3525083"/>
            <a:ext cx="4215408" cy="3663116"/>
          </a:xfrm>
          <a:prstGeom prst="roundRect">
            <a:avLst>
              <a:gd name="adj" fmla="val 975"/>
            </a:avLst>
          </a:prstGeom>
          <a:solidFill>
            <a:srgbClr val="242429"/>
          </a:solidFill>
          <a:ln w="22860">
            <a:solidFill>
              <a:srgbClr val="5C5C61"/>
            </a:solidFill>
            <a:prstDash val="solid"/>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10" name="Shape 8"/>
          <p:cNvSpPr/>
          <p:nvPr/>
        </p:nvSpPr>
        <p:spPr>
          <a:xfrm>
            <a:off x="5230297" y="3547943"/>
            <a:ext cx="4169688" cy="595313"/>
          </a:xfrm>
          <a:prstGeom prst="roundRect">
            <a:avLst>
              <a:gd name="adj" fmla="val 393"/>
            </a:avLst>
          </a:prstGeom>
          <a:solidFill>
            <a:srgbClr val="434348"/>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11" name="Text 9"/>
          <p:cNvSpPr/>
          <p:nvPr/>
        </p:nvSpPr>
        <p:spPr>
          <a:xfrm>
            <a:off x="7166253" y="3659505"/>
            <a:ext cx="297656" cy="372070"/>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strument Sans Medium" pitchFamily="34" charset="-122"/>
                <a:cs typeface="Times New Roman" panose="02020603050405020304" pitchFamily="18" charset="0"/>
              </a:rPr>
              <a:t>2</a:t>
            </a:r>
            <a:endParaRPr lang="en-US" sz="2000" dirty="0">
              <a:latin typeface="Times New Roman" panose="02020603050405020304" pitchFamily="18" charset="0"/>
              <a:cs typeface="Times New Roman" panose="02020603050405020304" pitchFamily="18" charset="0"/>
            </a:endParaRPr>
          </a:p>
        </p:txBody>
      </p:sp>
      <p:sp>
        <p:nvSpPr>
          <p:cNvPr id="12" name="Text 10"/>
          <p:cNvSpPr/>
          <p:nvPr/>
        </p:nvSpPr>
        <p:spPr>
          <a:xfrm>
            <a:off x="6526531" y="4146649"/>
            <a:ext cx="2480905" cy="310158"/>
          </a:xfrm>
          <a:prstGeom prst="rect">
            <a:avLst/>
          </a:prstGeom>
          <a:noFill/>
          <a:ln/>
        </p:spPr>
        <p:txBody>
          <a:bodyPr wrap="none" lIns="0" tIns="0" rIns="0" bIns="0" rtlCol="0" anchor="t"/>
          <a:lstStyle/>
          <a:p>
            <a:pPr marL="0" indent="0" algn="just">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Dashboard</a:t>
            </a:r>
            <a:endParaRPr lang="en-US" sz="2500" b="1" dirty="0">
              <a:latin typeface="Times New Roman" panose="02020603050405020304" pitchFamily="18" charset="0"/>
              <a:cs typeface="Times New Roman" panose="02020603050405020304" pitchFamily="18" charset="0"/>
            </a:endParaRPr>
          </a:p>
        </p:txBody>
      </p:sp>
      <p:sp>
        <p:nvSpPr>
          <p:cNvPr id="13" name="Text 11"/>
          <p:cNvSpPr/>
          <p:nvPr/>
        </p:nvSpPr>
        <p:spPr>
          <a:xfrm>
            <a:off x="5428655" y="4770834"/>
            <a:ext cx="3772972" cy="1270159"/>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Cung cấp cái nhìn tổng quan với các biểu đồ doanh thu, thống kê người dùng mới và tình hình tồn kho thực tế, hỗ trợ ra quyết định kinh doanh.</a:t>
            </a:r>
            <a:endParaRPr lang="en-US" sz="2000" dirty="0">
              <a:latin typeface="Times New Roman" panose="02020603050405020304" pitchFamily="18" charset="0"/>
              <a:cs typeface="Times New Roman" panose="02020603050405020304" pitchFamily="18" charset="0"/>
            </a:endParaRPr>
          </a:p>
        </p:txBody>
      </p:sp>
      <p:sp>
        <p:nvSpPr>
          <p:cNvPr id="14" name="Shape 12"/>
          <p:cNvSpPr/>
          <p:nvPr/>
        </p:nvSpPr>
        <p:spPr>
          <a:xfrm>
            <a:off x="9621203" y="3525083"/>
            <a:ext cx="4215289" cy="3663116"/>
          </a:xfrm>
          <a:prstGeom prst="roundRect">
            <a:avLst>
              <a:gd name="adj" fmla="val 975"/>
            </a:avLst>
          </a:prstGeom>
          <a:solidFill>
            <a:srgbClr val="242429"/>
          </a:solidFill>
          <a:ln w="22860">
            <a:solidFill>
              <a:srgbClr val="5C5C61"/>
            </a:solidFill>
            <a:prstDash val="solid"/>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15" name="Shape 13"/>
          <p:cNvSpPr/>
          <p:nvPr/>
        </p:nvSpPr>
        <p:spPr>
          <a:xfrm>
            <a:off x="9644063" y="3547943"/>
            <a:ext cx="4169569" cy="595313"/>
          </a:xfrm>
          <a:prstGeom prst="roundRect">
            <a:avLst>
              <a:gd name="adj" fmla="val 393"/>
            </a:avLst>
          </a:prstGeom>
          <a:solidFill>
            <a:srgbClr val="434348"/>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16" name="Text 14"/>
          <p:cNvSpPr/>
          <p:nvPr/>
        </p:nvSpPr>
        <p:spPr>
          <a:xfrm>
            <a:off x="11580019" y="3659505"/>
            <a:ext cx="297656" cy="372070"/>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strument Sans Medium" pitchFamily="34" charset="-122"/>
                <a:cs typeface="Times New Roman" panose="02020603050405020304" pitchFamily="18" charset="0"/>
              </a:rPr>
              <a:t>3</a:t>
            </a:r>
            <a:endParaRPr lang="en-US" sz="2000" dirty="0">
              <a:latin typeface="Times New Roman" panose="02020603050405020304" pitchFamily="18" charset="0"/>
              <a:cs typeface="Times New Roman" panose="02020603050405020304" pitchFamily="18" charset="0"/>
            </a:endParaRPr>
          </a:p>
        </p:txBody>
      </p:sp>
      <p:sp>
        <p:nvSpPr>
          <p:cNvPr id="17" name="Text 15"/>
          <p:cNvSpPr/>
          <p:nvPr/>
        </p:nvSpPr>
        <p:spPr>
          <a:xfrm>
            <a:off x="10339566" y="4146649"/>
            <a:ext cx="2480905" cy="310158"/>
          </a:xfrm>
          <a:prstGeom prst="rect">
            <a:avLst/>
          </a:prstGeom>
          <a:noFill/>
          <a:ln/>
        </p:spPr>
        <p:txBody>
          <a:bodyPr wrap="none" lIns="0" tIns="0" rIns="0" bIns="0" rtlCol="0" anchor="t"/>
          <a:lstStyle/>
          <a:p>
            <a:pPr marL="0" indent="0" algn="just">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Quản lý Sản phẩm</a:t>
            </a:r>
            <a:endParaRPr lang="en-US" sz="2500" b="1" dirty="0">
              <a:latin typeface="Times New Roman" panose="02020603050405020304" pitchFamily="18" charset="0"/>
              <a:cs typeface="Times New Roman" panose="02020603050405020304" pitchFamily="18" charset="0"/>
            </a:endParaRPr>
          </a:p>
        </p:txBody>
      </p:sp>
      <p:sp>
        <p:nvSpPr>
          <p:cNvPr id="18" name="Text 16"/>
          <p:cNvSpPr/>
          <p:nvPr/>
        </p:nvSpPr>
        <p:spPr>
          <a:xfrm>
            <a:off x="9842421" y="4770834"/>
            <a:ext cx="3772853" cy="1587698"/>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Cho phép quản trị viên cấu hình linh hoạt tỉ lệ rơi (Drop rate) của từng vật phẩm, giá bán và số lượng trong các hộp mù, điều chỉnh chiến lược sản phẩm dễ dàng.</a:t>
            </a:r>
            <a:endParaRPr lang="en-US" sz="2000" dirty="0">
              <a:latin typeface="Times New Roman" panose="02020603050405020304" pitchFamily="18" charset="0"/>
              <a:cs typeface="Times New Roman" panose="02020603050405020304" pitchFamily="18" charset="0"/>
            </a:endParaRPr>
          </a:p>
        </p:txBody>
      </p:sp>
      <p:pic>
        <p:nvPicPr>
          <p:cNvPr id="20" name="Picture 19" descr="A black rectangle with white text&#10;&#10;AI-generated content may be incorrect.">
            <a:extLst>
              <a:ext uri="{FF2B5EF4-FFF2-40B4-BE49-F238E27FC236}">
                <a16:creationId xmlns:a16="http://schemas.microsoft.com/office/drawing/2014/main" id="{3E6B969E-6019-ACC2-F0AC-89234824299D}"/>
              </a:ext>
            </a:extLst>
          </p:cNvPr>
          <p:cNvPicPr>
            <a:picLocks noChangeAspect="1"/>
          </p:cNvPicPr>
          <p:nvPr/>
        </p:nvPicPr>
        <p:blipFill>
          <a:blip r:embed="rId3"/>
          <a:stretch>
            <a:fillRect/>
          </a:stretch>
        </p:blipFill>
        <p:spPr>
          <a:xfrm>
            <a:off x="12248818" y="7658020"/>
            <a:ext cx="2381582" cy="57158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58976"/>
            <a:ext cx="8070890" cy="620078"/>
          </a:xfrm>
          <a:prstGeom prst="rect">
            <a:avLst/>
          </a:prstGeom>
          <a:noFill/>
          <a:ln/>
        </p:spPr>
        <p:txBody>
          <a:bodyPr wrap="none" lIns="0" tIns="0" rIns="0" bIns="0" rtlCol="0" anchor="t"/>
          <a:lstStyle/>
          <a:p>
            <a:pPr marL="0" indent="0" algn="just">
              <a:lnSpc>
                <a:spcPct val="150000"/>
              </a:lnSpc>
              <a:buNone/>
            </a:pPr>
            <a:r>
              <a:rPr lang="en-US" sz="4500" dirty="0">
                <a:solidFill>
                  <a:srgbClr val="EFD5FA"/>
                </a:solidFill>
                <a:latin typeface="Times New Roman" panose="02020603050405020304" pitchFamily="18" charset="0"/>
                <a:ea typeface="Instrument Sans Medium" pitchFamily="34" charset="-122"/>
                <a:cs typeface="Times New Roman" panose="02020603050405020304" pitchFamily="18" charset="0"/>
              </a:rPr>
              <a:t>Các Vấn Đề Kỹ Thuật Đã Giải Quyết</a:t>
            </a:r>
            <a:endParaRPr lang="en-US" sz="4500" dirty="0">
              <a:latin typeface="Times New Roman" panose="02020603050405020304" pitchFamily="18" charset="0"/>
              <a:cs typeface="Times New Roman" panose="02020603050405020304" pitchFamily="18" charset="0"/>
            </a:endParaRPr>
          </a:p>
        </p:txBody>
      </p:sp>
      <p:sp>
        <p:nvSpPr>
          <p:cNvPr id="3" name="Text 1"/>
          <p:cNvSpPr/>
          <p:nvPr/>
        </p:nvSpPr>
        <p:spPr>
          <a:xfrm>
            <a:off x="793671" y="1560711"/>
            <a:ext cx="13042821" cy="317540"/>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Trong quá trình phát triển, chúng tôi đã đối mặt và giải quyết nhiều thách thức kỹ thuật, đảm bảo hệ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thống</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hoạt</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động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ổn</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định</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a:t>
            </a:r>
          </a:p>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hiệu quả.</a:t>
            </a:r>
            <a:endParaRPr lang="en-US" sz="2000" dirty="0">
              <a:latin typeface="Times New Roman" panose="02020603050405020304" pitchFamily="18" charset="0"/>
              <a:cs typeface="Times New Roman" panose="02020603050405020304" pitchFamily="18" charset="0"/>
            </a:endParaRPr>
          </a:p>
        </p:txBody>
      </p:sp>
      <p:sp>
        <p:nvSpPr>
          <p:cNvPr id="4" name="Shape 2"/>
          <p:cNvSpPr/>
          <p:nvPr/>
        </p:nvSpPr>
        <p:spPr>
          <a:xfrm>
            <a:off x="793790" y="3675578"/>
            <a:ext cx="4215289" cy="3403600"/>
          </a:xfrm>
          <a:prstGeom prst="roundRect">
            <a:avLst>
              <a:gd name="adj" fmla="val 19735"/>
            </a:avLst>
          </a:prstGeom>
          <a:solidFill>
            <a:srgbClr val="434348"/>
          </a:solidFill>
          <a:ln/>
        </p:spPr>
        <p:txBody>
          <a:bodyPr/>
          <a:lstStyle/>
          <a:p>
            <a:pPr algn="just">
              <a:lnSpc>
                <a:spcPct val="150000"/>
              </a:lnSpc>
            </a:pPr>
            <a:endParaRPr lang="vi-VN" sz="2000" dirty="0">
              <a:latin typeface="Times New Roman" panose="02020603050405020304" pitchFamily="18" charset="0"/>
              <a:cs typeface="Times New Roman" panose="02020603050405020304" pitchFamily="18" charset="0"/>
            </a:endParaRPr>
          </a:p>
        </p:txBody>
      </p:sp>
      <p:sp>
        <p:nvSpPr>
          <p:cNvPr id="5" name="Text 3"/>
          <p:cNvSpPr/>
          <p:nvPr/>
        </p:nvSpPr>
        <p:spPr>
          <a:xfrm>
            <a:off x="992148" y="3809067"/>
            <a:ext cx="2480905" cy="310158"/>
          </a:xfrm>
          <a:prstGeom prst="rect">
            <a:avLst/>
          </a:prstGeom>
          <a:noFill/>
          <a:ln/>
        </p:spPr>
        <p:txBody>
          <a:bodyPr wrap="none" lIns="0" tIns="0" rIns="0" bIns="0" rtlCol="0" anchor="t"/>
          <a:lstStyle/>
          <a:p>
            <a:pPr marL="0" indent="0" algn="just">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Logic Phức Tạp</a:t>
            </a:r>
            <a:endParaRPr lang="en-US" sz="2500" b="1" dirty="0">
              <a:latin typeface="Times New Roman" panose="02020603050405020304" pitchFamily="18" charset="0"/>
              <a:cs typeface="Times New Roman" panose="02020603050405020304" pitchFamily="18" charset="0"/>
            </a:endParaRPr>
          </a:p>
        </p:txBody>
      </p:sp>
      <p:sp>
        <p:nvSpPr>
          <p:cNvPr id="6" name="Text 4"/>
          <p:cNvSpPr/>
          <p:nvPr/>
        </p:nvSpPr>
        <p:spPr>
          <a:xfrm>
            <a:off x="1010662" y="4531757"/>
            <a:ext cx="3818573" cy="1587698"/>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Xử lý thành công thuật toán Pity System phức tạp, đảm bảo tính công bằng và chính xác. Đồng thời, tách biệt rõ ràng giữa kho ảo và kho thực là một thành tựu đáng kể.</a:t>
            </a:r>
            <a:endParaRPr lang="en-US" sz="2000" dirty="0">
              <a:latin typeface="Times New Roman" panose="02020603050405020304" pitchFamily="18" charset="0"/>
              <a:cs typeface="Times New Roman" panose="02020603050405020304" pitchFamily="18" charset="0"/>
            </a:endParaRPr>
          </a:p>
        </p:txBody>
      </p:sp>
      <p:sp>
        <p:nvSpPr>
          <p:cNvPr id="7" name="Shape 5"/>
          <p:cNvSpPr/>
          <p:nvPr/>
        </p:nvSpPr>
        <p:spPr>
          <a:xfrm>
            <a:off x="5207437" y="3675578"/>
            <a:ext cx="4215408" cy="3403600"/>
          </a:xfrm>
          <a:prstGeom prst="roundRect">
            <a:avLst>
              <a:gd name="adj" fmla="val 19735"/>
            </a:avLst>
          </a:prstGeom>
          <a:solidFill>
            <a:srgbClr val="434348"/>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8" name="Text 6"/>
          <p:cNvSpPr/>
          <p:nvPr/>
        </p:nvSpPr>
        <p:spPr>
          <a:xfrm>
            <a:off x="5405795" y="3809067"/>
            <a:ext cx="2955608" cy="310158"/>
          </a:xfrm>
          <a:prstGeom prst="rect">
            <a:avLst/>
          </a:prstGeom>
          <a:noFill/>
          <a:ln/>
        </p:spPr>
        <p:txBody>
          <a:bodyPr wrap="none" lIns="0" tIns="0" rIns="0" bIns="0" rtlCol="0" anchor="t"/>
          <a:lstStyle/>
          <a:p>
            <a:pPr marL="0" indent="0" algn="just">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Khắc phục Lỗi (Bug Fixes)</a:t>
            </a:r>
            <a:endParaRPr lang="en-US" sz="2500" b="1" dirty="0">
              <a:latin typeface="Times New Roman" panose="02020603050405020304" pitchFamily="18" charset="0"/>
              <a:cs typeface="Times New Roman" panose="02020603050405020304" pitchFamily="18" charset="0"/>
            </a:endParaRPr>
          </a:p>
        </p:txBody>
      </p:sp>
      <p:sp>
        <p:nvSpPr>
          <p:cNvPr id="9" name="Text 7"/>
          <p:cNvSpPr/>
          <p:nvPr/>
        </p:nvSpPr>
        <p:spPr>
          <a:xfrm>
            <a:off x="5405795" y="4531757"/>
            <a:ext cx="3818692" cy="1270159"/>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Đã khắc phục triệt để các lỗi như Whitelabel Error, xử lý ngoại lệ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(Exception Handling) </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một cách robust, giúp hệ thống hoạt động mượt mà hơn.</a:t>
            </a:r>
            <a:endParaRPr lang="en-US" sz="2000" dirty="0">
              <a:latin typeface="Times New Roman" panose="02020603050405020304" pitchFamily="18" charset="0"/>
              <a:cs typeface="Times New Roman" panose="02020603050405020304" pitchFamily="18" charset="0"/>
            </a:endParaRPr>
          </a:p>
        </p:txBody>
      </p:sp>
      <p:sp>
        <p:nvSpPr>
          <p:cNvPr id="10" name="Shape 8"/>
          <p:cNvSpPr/>
          <p:nvPr/>
        </p:nvSpPr>
        <p:spPr>
          <a:xfrm>
            <a:off x="9621203" y="3675578"/>
            <a:ext cx="4215289" cy="3403600"/>
          </a:xfrm>
          <a:prstGeom prst="roundRect">
            <a:avLst>
              <a:gd name="adj" fmla="val 19735"/>
            </a:avLst>
          </a:prstGeom>
          <a:solidFill>
            <a:srgbClr val="434348"/>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11" name="Text 9"/>
          <p:cNvSpPr/>
          <p:nvPr/>
        </p:nvSpPr>
        <p:spPr>
          <a:xfrm>
            <a:off x="9819561" y="3809067"/>
            <a:ext cx="2920722" cy="310158"/>
          </a:xfrm>
          <a:prstGeom prst="rect">
            <a:avLst/>
          </a:prstGeom>
          <a:noFill/>
          <a:ln/>
        </p:spPr>
        <p:txBody>
          <a:bodyPr wrap="none" lIns="0" tIns="0" rIns="0" bIns="0" rtlCol="0" anchor="t"/>
          <a:lstStyle/>
          <a:p>
            <a:pPr marL="0" indent="0" algn="just">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Tối ưu hóa (Optimization)</a:t>
            </a:r>
            <a:endParaRPr lang="en-US" sz="2500" b="1" dirty="0">
              <a:latin typeface="Times New Roman" panose="02020603050405020304" pitchFamily="18" charset="0"/>
              <a:cs typeface="Times New Roman" panose="02020603050405020304" pitchFamily="18" charset="0"/>
            </a:endParaRPr>
          </a:p>
        </p:txBody>
      </p:sp>
      <p:sp>
        <p:nvSpPr>
          <p:cNvPr id="12" name="Text 10"/>
          <p:cNvSpPr/>
          <p:nvPr/>
        </p:nvSpPr>
        <p:spPr>
          <a:xfrm>
            <a:off x="9819561" y="4531756"/>
            <a:ext cx="3818573" cy="1270159"/>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Thực hiện đồng bộ giao diện Dark Mode trên toàn hệ thống, tối ưu hóa các truy vấn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Database</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để nâng cao hiệu suất và tốc độ tải trang.</a:t>
            </a:r>
            <a:endParaRPr lang="en-US" sz="2000" dirty="0">
              <a:latin typeface="Times New Roman" panose="02020603050405020304" pitchFamily="18" charset="0"/>
              <a:cs typeface="Times New Roman" panose="02020603050405020304" pitchFamily="18" charset="0"/>
            </a:endParaRPr>
          </a:p>
        </p:txBody>
      </p:sp>
      <p:pic>
        <p:nvPicPr>
          <p:cNvPr id="14" name="Picture 13" descr="A black rectangle with white text&#10;&#10;AI-generated content may be incorrect.">
            <a:extLst>
              <a:ext uri="{FF2B5EF4-FFF2-40B4-BE49-F238E27FC236}">
                <a16:creationId xmlns:a16="http://schemas.microsoft.com/office/drawing/2014/main" id="{6FBC1255-43BE-26DA-3A5E-1A44D3197CB2}"/>
              </a:ext>
            </a:extLst>
          </p:cNvPr>
          <p:cNvPicPr>
            <a:picLocks noChangeAspect="1"/>
          </p:cNvPicPr>
          <p:nvPr/>
        </p:nvPicPr>
        <p:blipFill>
          <a:blip r:embed="rId3"/>
          <a:stretch>
            <a:fillRect/>
          </a:stretch>
        </p:blipFill>
        <p:spPr>
          <a:xfrm>
            <a:off x="12248818" y="7658020"/>
            <a:ext cx="2381582" cy="57158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65</TotalTime>
  <Words>1769</Words>
  <Application>Microsoft Office PowerPoint</Application>
  <PresentationFormat>Custom</PresentationFormat>
  <Paragraphs>112</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Times New Roman</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Bro Mad</cp:lastModifiedBy>
  <cp:revision>10</cp:revision>
  <dcterms:created xsi:type="dcterms:W3CDTF">2025-12-22T16:09:38Z</dcterms:created>
  <dcterms:modified xsi:type="dcterms:W3CDTF">2025-12-30T01:05:05Z</dcterms:modified>
</cp:coreProperties>
</file>